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33" r:id="rId2"/>
    <p:sldId id="335" r:id="rId3"/>
    <p:sldId id="392" r:id="rId4"/>
    <p:sldId id="372" r:id="rId5"/>
    <p:sldId id="394" r:id="rId6"/>
    <p:sldId id="396" r:id="rId7"/>
    <p:sldId id="409" r:id="rId8"/>
    <p:sldId id="410" r:id="rId9"/>
    <p:sldId id="405" r:id="rId10"/>
    <p:sldId id="406" r:id="rId11"/>
    <p:sldId id="407" r:id="rId12"/>
    <p:sldId id="408" r:id="rId13"/>
    <p:sldId id="411" r:id="rId14"/>
    <p:sldId id="412" r:id="rId15"/>
    <p:sldId id="428" r:id="rId16"/>
    <p:sldId id="431" r:id="rId17"/>
    <p:sldId id="433" r:id="rId18"/>
    <p:sldId id="413" r:id="rId19"/>
    <p:sldId id="415" r:id="rId20"/>
    <p:sldId id="416" r:id="rId21"/>
    <p:sldId id="442" r:id="rId22"/>
    <p:sldId id="435" r:id="rId23"/>
    <p:sldId id="436" r:id="rId24"/>
    <p:sldId id="443" r:id="rId25"/>
    <p:sldId id="437" r:id="rId26"/>
    <p:sldId id="438" r:id="rId27"/>
    <p:sldId id="417" r:id="rId28"/>
    <p:sldId id="439" r:id="rId29"/>
    <p:sldId id="440" r:id="rId30"/>
    <p:sldId id="420" r:id="rId31"/>
    <p:sldId id="421" r:id="rId32"/>
    <p:sldId id="441" r:id="rId33"/>
    <p:sldId id="426" r:id="rId34"/>
    <p:sldId id="444"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6699FF"/>
    <a:srgbClr val="FF66FF"/>
    <a:srgbClr val="00FF00"/>
    <a:srgbClr val="FF3399"/>
    <a:srgbClr val="66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94660"/>
  </p:normalViewPr>
  <p:slideViewPr>
    <p:cSldViewPr>
      <p:cViewPr>
        <p:scale>
          <a:sx n="80" d="100"/>
          <a:sy n="80" d="100"/>
        </p:scale>
        <p:origin x="-84" y="-276"/>
      </p:cViewPr>
      <p:guideLst>
        <p:guide orient="horz" pos="1620"/>
        <p:guide pos="2880"/>
      </p:guideLst>
    </p:cSldViewPr>
  </p:slideViewPr>
  <p:notesTextViewPr>
    <p:cViewPr>
      <p:scale>
        <a:sx n="1" d="1"/>
        <a:sy n="1" d="1"/>
      </p:scale>
      <p:origin x="0" y="0"/>
    </p:cViewPr>
  </p:notesTextViewPr>
  <p:notesViewPr>
    <p:cSldViewPr>
      <p:cViewPr varScale="1">
        <p:scale>
          <a:sx n="96" d="100"/>
          <a:sy n="96" d="100"/>
        </p:scale>
        <p:origin x="-40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51213910761155E-2"/>
          <c:y val="0.14073449803149607"/>
          <c:w val="0.87723211942257218"/>
          <c:h val="0.68998203740157482"/>
        </c:manualLayout>
      </c:layout>
      <c:lineChart>
        <c:grouping val="standard"/>
        <c:varyColors val="0"/>
        <c:ser>
          <c:idx val="0"/>
          <c:order val="0"/>
          <c:tx>
            <c:strRef>
              <c:f>Sheet1!$B$1</c:f>
              <c:strCache>
                <c:ptCount val="1"/>
                <c:pt idx="0">
                  <c:v>Valoare, lei</c:v>
                </c:pt>
              </c:strCache>
            </c:strRef>
          </c:tx>
          <c:spPr>
            <a:ln w="28575" cap="rnd">
              <a:solidFill>
                <a:schemeClr val="accent1"/>
              </a:solidFill>
              <a:round/>
            </a:ln>
            <a:effectLst>
              <a:glow rad="127000">
                <a:srgbClr val="00B0F0"/>
              </a:glow>
            </a:effectLst>
          </c:spPr>
          <c:marker>
            <c:symbol val="none"/>
          </c:marker>
          <c:cat>
            <c:strRef>
              <c:f>Sheet1!$A$2:$A$10</c:f>
              <c:strCache>
                <c:ptCount val="9"/>
                <c:pt idx="0">
                  <c:v>Ian</c:v>
                </c:pt>
                <c:pt idx="1">
                  <c:v>Feb</c:v>
                </c:pt>
                <c:pt idx="2">
                  <c:v>Mart</c:v>
                </c:pt>
                <c:pt idx="3">
                  <c:v>Apr</c:v>
                </c:pt>
                <c:pt idx="4">
                  <c:v>Mai</c:v>
                </c:pt>
                <c:pt idx="5">
                  <c:v>Iun</c:v>
                </c:pt>
                <c:pt idx="6">
                  <c:v>Iul</c:v>
                </c:pt>
                <c:pt idx="7">
                  <c:v>Aug</c:v>
                </c:pt>
                <c:pt idx="8">
                  <c:v>Sept</c:v>
                </c:pt>
              </c:strCache>
            </c:strRef>
          </c:cat>
          <c:val>
            <c:numRef>
              <c:f>Sheet1!$B$2:$B$10</c:f>
              <c:numCache>
                <c:formatCode>General</c:formatCode>
                <c:ptCount val="9"/>
                <c:pt idx="0">
                  <c:v>16580</c:v>
                </c:pt>
                <c:pt idx="1">
                  <c:v>21543</c:v>
                </c:pt>
                <c:pt idx="2">
                  <c:v>10688</c:v>
                </c:pt>
                <c:pt idx="3">
                  <c:v>26754</c:v>
                </c:pt>
                <c:pt idx="4">
                  <c:v>22827</c:v>
                </c:pt>
                <c:pt idx="5">
                  <c:v>13879</c:v>
                </c:pt>
                <c:pt idx="6">
                  <c:v>22278</c:v>
                </c:pt>
                <c:pt idx="7">
                  <c:v>25516</c:v>
                </c:pt>
                <c:pt idx="8">
                  <c:v>26346</c:v>
                </c:pt>
              </c:numCache>
            </c:numRef>
          </c:val>
          <c:smooth val="0"/>
        </c:ser>
        <c:dLbls>
          <c:showLegendKey val="0"/>
          <c:showVal val="0"/>
          <c:showCatName val="0"/>
          <c:showSerName val="0"/>
          <c:showPercent val="0"/>
          <c:showBubbleSize val="0"/>
        </c:dLbls>
        <c:marker val="1"/>
        <c:smooth val="0"/>
        <c:axId val="63609856"/>
        <c:axId val="63611648"/>
      </c:lineChart>
      <c:catAx>
        <c:axId val="6360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11648"/>
        <c:crosses val="autoZero"/>
        <c:auto val="1"/>
        <c:lblAlgn val="ctr"/>
        <c:lblOffset val="100"/>
        <c:noMultiLvlLbl val="0"/>
      </c:catAx>
      <c:valAx>
        <c:axId val="6361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09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876D8E-1D2A-4CEB-A939-B07D56CB96B3}" type="datetimeFigureOut">
              <a:rPr lang="en-US" smtClean="0"/>
              <a:pPr/>
              <a:t>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0F48CF-B685-49C4-8808-80B00F814330}" type="slidenum">
              <a:rPr lang="en-US" smtClean="0"/>
              <a:pPr/>
              <a:t>‹#›</a:t>
            </a:fld>
            <a:endParaRPr lang="en-US"/>
          </a:p>
        </p:txBody>
      </p:sp>
    </p:spTree>
    <p:extLst>
      <p:ext uri="{BB962C8B-B14F-4D97-AF65-F5344CB8AC3E}">
        <p14:creationId xmlns:p14="http://schemas.microsoft.com/office/powerpoint/2010/main" val="113118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063AA-31FC-488E-BA6E-EE294081BCE9}" type="datetimeFigureOut">
              <a:rPr lang="en-US" smtClean="0"/>
              <a:pPr/>
              <a:t>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36874-8110-411E-AE55-4D772F54B3CA}" type="slidenum">
              <a:rPr lang="en-US" smtClean="0"/>
              <a:pPr/>
              <a:t>‹#›</a:t>
            </a:fld>
            <a:endParaRPr lang="en-US"/>
          </a:p>
        </p:txBody>
      </p:sp>
    </p:spTree>
    <p:extLst>
      <p:ext uri="{BB962C8B-B14F-4D97-AF65-F5344CB8AC3E}">
        <p14:creationId xmlns:p14="http://schemas.microsoft.com/office/powerpoint/2010/main" val="180091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572567"/>
            <a:ext cx="7772400" cy="685899"/>
          </a:xfrm>
        </p:spPr>
        <p:txBody>
          <a:bodyPr/>
          <a:lstStyle>
            <a:lvl1pPr>
              <a:defRPr>
                <a:solidFill>
                  <a:schemeClr val="bg1"/>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1186458"/>
            <a:ext cx="6400800" cy="52119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5878889C-009C-4E59-8F5B-AC0CF955DFFE}"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9A2B-F04D-4A71-A113-CB1C5C232691}" type="slidenum">
              <a:rPr lang="en-US" smtClean="0"/>
              <a:pPr/>
              <a:t>‹#›</a:t>
            </a:fld>
            <a:endParaRPr lang="en-US"/>
          </a:p>
        </p:txBody>
      </p:sp>
    </p:spTree>
    <p:extLst>
      <p:ext uri="{BB962C8B-B14F-4D97-AF65-F5344CB8AC3E}">
        <p14:creationId xmlns:p14="http://schemas.microsoft.com/office/powerpoint/2010/main" val="2528755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Templateswise.c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712" y="205979"/>
            <a:ext cx="6707088" cy="857250"/>
          </a:xfrm>
        </p:spPr>
        <p:txBody>
          <a:bodyPr/>
          <a:lstStyle>
            <a:lvl1pPr algn="l">
              <a:defRPr/>
            </a:lvl1pPr>
          </a:lstStyle>
          <a:p>
            <a:r>
              <a:rPr lang="en-US" dirty="0" smtClean="0"/>
              <a:t>Title</a:t>
            </a:r>
            <a:endParaRPr lang="en-US" dirty="0"/>
          </a:p>
        </p:txBody>
      </p:sp>
      <p:sp>
        <p:nvSpPr>
          <p:cNvPr id="3" name="Content Placeholder 2"/>
          <p:cNvSpPr>
            <a:spLocks noGrp="1"/>
          </p:cNvSpPr>
          <p:nvPr>
            <p:ph idx="1" hasCustomPrompt="1"/>
          </p:nvPr>
        </p:nvSpPr>
        <p:spPr>
          <a:xfrm>
            <a:off x="1979712" y="1200151"/>
            <a:ext cx="6707088" cy="3394472"/>
          </a:xfrm>
        </p:spPr>
        <p:txBody>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endParaRPr lang="en-US" dirty="0"/>
          </a:p>
        </p:txBody>
      </p:sp>
      <p:sp>
        <p:nvSpPr>
          <p:cNvPr id="4" name="Date Placeholder 3"/>
          <p:cNvSpPr>
            <a:spLocks noGrp="1"/>
          </p:cNvSpPr>
          <p:nvPr>
            <p:ph type="dt" sz="half" idx="10"/>
          </p:nvPr>
        </p:nvSpPr>
        <p:spPr/>
        <p:txBody>
          <a:bodyPr/>
          <a:lstStyle/>
          <a:p>
            <a:fld id="{5878889C-009C-4E59-8F5B-AC0CF955DFFE}"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9A2B-F04D-4A71-A113-CB1C5C232691}" type="slidenum">
              <a:rPr lang="en-US" smtClean="0"/>
              <a:pPr/>
              <a:t>‹#›</a:t>
            </a:fld>
            <a:endParaRPr lang="en-US"/>
          </a:p>
        </p:txBody>
      </p:sp>
    </p:spTree>
    <p:extLst>
      <p:ext uri="{BB962C8B-B14F-4D97-AF65-F5344CB8AC3E}">
        <p14:creationId xmlns:p14="http://schemas.microsoft.com/office/powerpoint/2010/main" val="3095313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Templateswise.c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marL="0" indent="0" algn="ctr">
              <a:buNone/>
              <a:defRPr>
                <a:solidFill>
                  <a:schemeClr val="bg1"/>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878889C-009C-4E59-8F5B-AC0CF955DFFE}" type="datetimeFigureOut">
              <a:rPr lang="en-US" smtClean="0"/>
              <a:pPr/>
              <a:t>12/3/2015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E29A2B-F04D-4A71-A113-CB1C5C232691}" type="slidenum">
              <a:rPr lang="en-US" smtClean="0"/>
              <a:pPr/>
              <a:t>‹#›</a:t>
            </a:fld>
            <a:endParaRPr lang="en-US"/>
          </a:p>
        </p:txBody>
      </p:sp>
    </p:spTree>
    <p:extLst>
      <p:ext uri="{BB962C8B-B14F-4D97-AF65-F5344CB8AC3E}">
        <p14:creationId xmlns:p14="http://schemas.microsoft.com/office/powerpoint/2010/main" val="15771130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Templateswise.c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1" cap="all">
                <a:solidFill>
                  <a:schemeClr val="bg1"/>
                </a:solidFill>
              </a:defRPr>
            </a:lvl1pPr>
          </a:lstStyle>
          <a:p>
            <a:r>
              <a:rPr lang="en-US" dirty="0" smtClean="0"/>
              <a:t>NAME OF SECTION HEADER</a:t>
            </a:r>
            <a:endParaRPr lang="en-US" dirty="0"/>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Header</a:t>
            </a:r>
          </a:p>
        </p:txBody>
      </p:sp>
      <p:sp>
        <p:nvSpPr>
          <p:cNvPr id="4" name="Date Placeholder 3"/>
          <p:cNvSpPr>
            <a:spLocks noGrp="1"/>
          </p:cNvSpPr>
          <p:nvPr>
            <p:ph type="dt" sz="half" idx="10"/>
          </p:nvPr>
        </p:nvSpPr>
        <p:spPr/>
        <p:txBody>
          <a:bodyPr/>
          <a:lstStyle/>
          <a:p>
            <a:fld id="{5878889C-009C-4E59-8F5B-AC0CF955DFFE}"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29A2B-F04D-4A71-A113-CB1C5C232691}" type="slidenum">
              <a:rPr lang="en-US" smtClean="0"/>
              <a:pPr/>
              <a:t>‹#›</a:t>
            </a:fld>
            <a:endParaRPr lang="en-US"/>
          </a:p>
        </p:txBody>
      </p:sp>
    </p:spTree>
    <p:extLst>
      <p:ext uri="{BB962C8B-B14F-4D97-AF65-F5344CB8AC3E}">
        <p14:creationId xmlns:p14="http://schemas.microsoft.com/office/powerpoint/2010/main" val="2665242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812CB279-3200-4A77-910C-4B06C3383999}" type="datetimeFigureOut">
              <a:rPr lang="en-US" smtClean="0"/>
              <a:pPr>
                <a:defRPr/>
              </a:pPr>
              <a:t>12/3/2015</a:t>
            </a:fld>
            <a:endParaRPr lang="en-GB"/>
          </a:p>
        </p:txBody>
      </p:sp>
      <p:sp>
        <p:nvSpPr>
          <p:cNvPr id="3" name="Footer Placeholder 2"/>
          <p:cNvSpPr>
            <a:spLocks noGrp="1"/>
          </p:cNvSpPr>
          <p:nvPr>
            <p:ph type="ftr" sz="quarter" idx="11"/>
          </p:nvPr>
        </p:nvSpPr>
        <p:spPr/>
        <p:txBody>
          <a:bodyPr/>
          <a:lstStyle>
            <a:extLst/>
          </a:lstStyle>
          <a:p>
            <a:pPr>
              <a:defRPr/>
            </a:pPr>
            <a:endParaRPr lang="en-GB"/>
          </a:p>
        </p:txBody>
      </p:sp>
      <p:sp>
        <p:nvSpPr>
          <p:cNvPr id="4" name="Slide Number Placeholder 3"/>
          <p:cNvSpPr>
            <a:spLocks noGrp="1"/>
          </p:cNvSpPr>
          <p:nvPr>
            <p:ph type="sldNum" sz="quarter" idx="12"/>
          </p:nvPr>
        </p:nvSpPr>
        <p:spPr/>
        <p:txBody>
          <a:bodyPr/>
          <a:lstStyle>
            <a:extLst/>
          </a:lstStyle>
          <a:p>
            <a:pPr>
              <a:defRPr/>
            </a:pPr>
            <a:fld id="{577391D1-6B9A-4004-BE38-DF898A3F21EF}" type="slidenum">
              <a:rPr lang="en-GB" smtClean="0"/>
              <a:pPr>
                <a:defRPr/>
              </a:pPr>
              <a:t>‹#›</a:t>
            </a:fld>
            <a:endParaRPr lang="en-GB"/>
          </a:p>
        </p:txBody>
      </p:sp>
    </p:spTree>
    <p:extLst>
      <p:ext uri="{BB962C8B-B14F-4D97-AF65-F5344CB8AC3E}">
        <p14:creationId xmlns:p14="http://schemas.microsoft.com/office/powerpoint/2010/main" val="104116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78889C-009C-4E59-8F5B-AC0CF955DFFE}" type="datetimeFigureOut">
              <a:rPr lang="en-US" smtClean="0"/>
              <a:pPr/>
              <a:t>12/3/2015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6E29A2B-F04D-4A71-A113-CB1C5C232691}" type="slidenum">
              <a:rPr lang="en-US" smtClean="0"/>
              <a:pPr/>
              <a:t>‹#›</a:t>
            </a:fld>
            <a:endParaRPr lang="en-US"/>
          </a:p>
        </p:txBody>
      </p:sp>
    </p:spTree>
    <p:extLst>
      <p:ext uri="{BB962C8B-B14F-4D97-AF65-F5344CB8AC3E}">
        <p14:creationId xmlns:p14="http://schemas.microsoft.com/office/powerpoint/2010/main" val="60461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533400" y="590550"/>
            <a:ext cx="8077200" cy="857250"/>
          </a:xfrm>
        </p:spPr>
        <p:txBody>
          <a:bodyPr>
            <a:noAutofit/>
          </a:bodyPr>
          <a:lstStyle/>
          <a:p>
            <a:pPr algn="ctr"/>
            <a:r>
              <a:rPr lang="en-US" sz="4000" b="1" dirty="0" smtClean="0">
                <a:solidFill>
                  <a:srgbClr val="FFFF00"/>
                </a:solidFill>
                <a:latin typeface="Times New Roman" panose="02020603050405020304" pitchFamily="18" charset="0"/>
                <a:cs typeface="Times New Roman" panose="02020603050405020304" pitchFamily="18" charset="0"/>
              </a:rPr>
              <a:t>MG TEC GRUP S.A. DEJ</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2114550"/>
            <a:ext cx="5085046" cy="923330"/>
          </a:xfrm>
          <a:prstGeom prst="rect">
            <a:avLst/>
          </a:prstGeom>
          <a:noFill/>
        </p:spPr>
        <p:txBody>
          <a:bodyPr wrap="none" rtlCol="0">
            <a:spAutoFit/>
          </a:bodyPr>
          <a:lstStyle/>
          <a:p>
            <a:r>
              <a:rPr lang="en-US" dirty="0" smtClean="0">
                <a:solidFill>
                  <a:srgbClr val="FFFF00"/>
                </a:solidFill>
              </a:rPr>
              <a:t> </a:t>
            </a:r>
            <a:r>
              <a:rPr lang="en-US" sz="5400" i="1" dirty="0" smtClean="0">
                <a:solidFill>
                  <a:srgbClr val="FFFF00"/>
                </a:solidFill>
                <a:effectLst>
                  <a:outerShdw blurRad="38100" dist="38100" dir="2700000" algn="tl">
                    <a:srgbClr val="000000">
                      <a:alpha val="43137"/>
                    </a:srgbClr>
                  </a:outerShdw>
                </a:effectLst>
                <a:latin typeface="Algerian" panose="04020705040A02060702" pitchFamily="82" charset="0"/>
              </a:rPr>
              <a:t>HARTIE TISSUE</a:t>
            </a:r>
            <a:endParaRPr lang="en-US"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55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47" y="57150"/>
            <a:ext cx="7970519" cy="369332"/>
          </a:xfrm>
          <a:prstGeom prst="rect">
            <a:avLst/>
          </a:prstGeom>
          <a:noFill/>
        </p:spPr>
        <p:txBody>
          <a:bodyPr wrap="square" rtlCol="0">
            <a:spAutoFit/>
          </a:bodyPr>
          <a:lstStyle/>
          <a:p>
            <a:pPr algn="ctr"/>
            <a:r>
              <a:rPr lang="en-US" dirty="0" err="1" smtClean="0">
                <a:solidFill>
                  <a:schemeClr val="bg1"/>
                </a:solidFill>
              </a:rPr>
              <a:t>Autoizatiile</a:t>
            </a:r>
            <a:r>
              <a:rPr lang="en-US" dirty="0" smtClean="0">
                <a:solidFill>
                  <a:schemeClr val="bg1"/>
                </a:solidFill>
              </a:rPr>
              <a:t> de </a:t>
            </a:r>
            <a:r>
              <a:rPr lang="en-US" dirty="0" err="1" smtClean="0">
                <a:solidFill>
                  <a:schemeClr val="bg1"/>
                </a:solidFill>
              </a:rPr>
              <a:t>mediu</a:t>
            </a:r>
            <a:r>
              <a:rPr lang="en-US" dirty="0" smtClean="0">
                <a:solidFill>
                  <a:schemeClr val="bg1"/>
                </a:solidFill>
              </a:rPr>
              <a:t> </a:t>
            </a:r>
            <a:r>
              <a:rPr lang="en-US" dirty="0" err="1" smtClean="0">
                <a:solidFill>
                  <a:schemeClr val="bg1"/>
                </a:solidFill>
              </a:rPr>
              <a:t>includ</a:t>
            </a:r>
            <a:r>
              <a:rPr lang="en-US" dirty="0" smtClean="0">
                <a:solidFill>
                  <a:schemeClr val="bg1"/>
                </a:solidFill>
              </a:rPr>
              <a:t> </a:t>
            </a:r>
            <a:r>
              <a:rPr lang="en-US" dirty="0" err="1" smtClean="0">
                <a:solidFill>
                  <a:schemeClr val="bg1"/>
                </a:solidFill>
              </a:rPr>
              <a:t>indicatorii</a:t>
            </a:r>
            <a:r>
              <a:rPr lang="en-US" dirty="0" smtClean="0">
                <a:solidFill>
                  <a:schemeClr val="bg1"/>
                </a:solidFill>
              </a:rPr>
              <a:t> de </a:t>
            </a:r>
            <a:r>
              <a:rPr lang="en-US" dirty="0" err="1" smtClean="0">
                <a:solidFill>
                  <a:schemeClr val="bg1"/>
                </a:solidFill>
              </a:rPr>
              <a:t>monitorizare</a:t>
            </a:r>
            <a:r>
              <a:rPr lang="en-US" dirty="0" smtClean="0">
                <a:solidFill>
                  <a:schemeClr val="bg1"/>
                </a:solidFill>
              </a:rPr>
              <a:t> </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6367802"/>
              </p:ext>
            </p:extLst>
          </p:nvPr>
        </p:nvGraphicFramePr>
        <p:xfrm>
          <a:off x="498763" y="631191"/>
          <a:ext cx="8382000" cy="3997960"/>
        </p:xfrm>
        <a:graphic>
          <a:graphicData uri="http://schemas.openxmlformats.org/drawingml/2006/table">
            <a:tbl>
              <a:tblPr firstRow="1" bandRow="1">
                <a:tableStyleId>{5C22544A-7EE6-4342-B048-85BDC9FD1C3A}</a:tableStyleId>
              </a:tblPr>
              <a:tblGrid>
                <a:gridCol w="1623594"/>
                <a:gridCol w="1104665"/>
                <a:gridCol w="1691341"/>
                <a:gridCol w="2286000"/>
                <a:gridCol w="1676400"/>
              </a:tblGrid>
              <a:tr h="381000">
                <a:tc>
                  <a:txBody>
                    <a:bodyPr/>
                    <a:lstStyle/>
                    <a:p>
                      <a:pPr algn="ctr"/>
                      <a:r>
                        <a:rPr lang="en-US" sz="1600" dirty="0" smtClean="0"/>
                        <a:t>Indicator</a:t>
                      </a:r>
                      <a:endParaRPr lang="en-US" sz="1600" dirty="0"/>
                    </a:p>
                  </a:txBody>
                  <a:tcPr/>
                </a:tc>
                <a:tc>
                  <a:txBody>
                    <a:bodyPr/>
                    <a:lstStyle/>
                    <a:p>
                      <a:pPr algn="ctr"/>
                      <a:r>
                        <a:rPr lang="en-US" sz="1600" dirty="0" err="1" smtClean="0"/>
                        <a:t>Punct</a:t>
                      </a:r>
                      <a:r>
                        <a:rPr lang="en-US" sz="1600" dirty="0" smtClean="0"/>
                        <a:t> de </a:t>
                      </a:r>
                      <a:r>
                        <a:rPr lang="en-US" sz="1600" dirty="0" err="1" smtClean="0"/>
                        <a:t>emisie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PehartTec</a:t>
                      </a:r>
                      <a:r>
                        <a:rPr lang="en-US" sz="1600" baseline="0" dirty="0" smtClean="0"/>
                        <a:t> SA</a:t>
                      </a:r>
                      <a:endParaRPr lang="en-US" sz="1600" dirty="0" smtClean="0"/>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Metalicplas</a:t>
                      </a:r>
                      <a:r>
                        <a:rPr lang="en-US" sz="1600" dirty="0" smtClean="0"/>
                        <a:t> </a:t>
                      </a:r>
                      <a:r>
                        <a:rPr lang="en-US" sz="1600" dirty="0" err="1" smtClean="0"/>
                        <a:t>Impex</a:t>
                      </a:r>
                      <a:r>
                        <a:rPr lang="en-US" sz="1600" dirty="0" smtClean="0"/>
                        <a:t> SA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Periodicitate</a:t>
                      </a:r>
                      <a:endParaRPr lang="en-US" sz="1600" dirty="0"/>
                    </a:p>
                  </a:txBody>
                  <a:tcPr/>
                </a:tc>
              </a:tr>
              <a:tr h="370840">
                <a:tc gridSpan="5">
                  <a:txBody>
                    <a:bodyPr/>
                    <a:lstStyle/>
                    <a:p>
                      <a:pPr algn="ctr"/>
                      <a:r>
                        <a:rPr lang="en-US" sz="1400" dirty="0" smtClean="0"/>
                        <a:t>AER</a:t>
                      </a:r>
                      <a:endParaRPr lang="en-US" sz="1400"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r>
                        <a:rPr lang="en-US" sz="1400" dirty="0" err="1" smtClean="0"/>
                        <a:t>Pulberi</a:t>
                      </a:r>
                      <a:r>
                        <a:rPr lang="en-US" sz="1400" dirty="0" smtClean="0"/>
                        <a:t> </a:t>
                      </a:r>
                      <a:r>
                        <a:rPr lang="en-US" sz="1400" dirty="0" err="1" smtClean="0"/>
                        <a:t>totale</a:t>
                      </a:r>
                      <a:endParaRPr lang="en-US" sz="1400" dirty="0"/>
                    </a:p>
                  </a:txBody>
                  <a:tcPr/>
                </a:tc>
                <a:tc rowSpan="4">
                  <a:txBody>
                    <a:bodyPr/>
                    <a:lstStyle/>
                    <a:p>
                      <a:pPr algn="ctr"/>
                      <a:r>
                        <a:rPr lang="en-US" sz="1400" dirty="0" err="1" smtClean="0"/>
                        <a:t>Centrala</a:t>
                      </a:r>
                      <a:r>
                        <a:rPr lang="en-US" sz="1400" dirty="0" smtClean="0"/>
                        <a:t> </a:t>
                      </a:r>
                      <a:r>
                        <a:rPr lang="en-US" sz="1400" dirty="0" err="1" smtClean="0"/>
                        <a:t>termica</a:t>
                      </a:r>
                      <a:endParaRPr lang="en-US" sz="1400" dirty="0"/>
                    </a:p>
                  </a:txBody>
                  <a:tcPr/>
                </a:tc>
                <a:tc>
                  <a:txBody>
                    <a:bodyPr/>
                    <a:lstStyle/>
                    <a:p>
                      <a:r>
                        <a:rPr lang="en-US" sz="1400" dirty="0" smtClean="0"/>
                        <a:t>-</a:t>
                      </a:r>
                      <a:endParaRPr lang="en-US" sz="1400" dirty="0"/>
                    </a:p>
                  </a:txBody>
                  <a:tcPr/>
                </a:tc>
                <a:tc>
                  <a:txBody>
                    <a:bodyPr/>
                    <a:lstStyle/>
                    <a:p>
                      <a:r>
                        <a:rPr lang="en-US" sz="1400" dirty="0" smtClean="0"/>
                        <a:t>50 mg/</a:t>
                      </a:r>
                      <a:r>
                        <a:rPr lang="en-US" sz="1400" dirty="0" err="1" smtClean="0"/>
                        <a:t>Nmc</a:t>
                      </a:r>
                      <a:endParaRPr lang="en-US" sz="1400" dirty="0"/>
                    </a:p>
                  </a:txBody>
                  <a:tcPr/>
                </a:tc>
                <a:tc rowSpan="4">
                  <a:txBody>
                    <a:bodyPr/>
                    <a:lstStyle/>
                    <a:p>
                      <a:r>
                        <a:rPr lang="en-US" sz="1400" dirty="0" smtClean="0"/>
                        <a:t>semestrial</a:t>
                      </a:r>
                      <a:endParaRPr lang="en-US" sz="1400" dirty="0"/>
                    </a:p>
                  </a:txBody>
                  <a:tcPr/>
                </a:tc>
              </a:tr>
              <a:tr h="182880">
                <a:tc>
                  <a:txBody>
                    <a:bodyPr/>
                    <a:lstStyle/>
                    <a:p>
                      <a:r>
                        <a:rPr lang="en-US" sz="1400" dirty="0" err="1" smtClean="0"/>
                        <a:t>Oxizi</a:t>
                      </a:r>
                      <a:r>
                        <a:rPr lang="en-US" sz="1400" dirty="0" smtClean="0"/>
                        <a:t> de </a:t>
                      </a:r>
                      <a:r>
                        <a:rPr lang="en-US" sz="1400" dirty="0" err="1" smtClean="0"/>
                        <a:t>sulf</a:t>
                      </a:r>
                      <a:r>
                        <a:rPr lang="en-US" sz="1400" dirty="0" smtClean="0"/>
                        <a:t> </a:t>
                      </a:r>
                      <a:r>
                        <a:rPr lang="en-US" sz="1400" dirty="0" err="1" smtClean="0"/>
                        <a:t>SOx</a:t>
                      </a:r>
                      <a:endParaRPr lang="en-US" sz="1400" dirty="0"/>
                    </a:p>
                  </a:txBody>
                  <a:tcPr/>
                </a:tc>
                <a:tc vMerge="1">
                  <a:txBody>
                    <a:bodyPr/>
                    <a:lstStyle/>
                    <a:p>
                      <a:endParaRPr lang="en-US"/>
                    </a:p>
                  </a:txBody>
                  <a:tcPr/>
                </a:tc>
                <a:tc>
                  <a:txBody>
                    <a:bodyPr/>
                    <a:lstStyle/>
                    <a:p>
                      <a:r>
                        <a:rPr lang="en-US" sz="1400" dirty="0" smtClean="0"/>
                        <a:t>35 mg/</a:t>
                      </a:r>
                      <a:r>
                        <a:rPr lang="en-US" sz="1400" dirty="0" err="1" smtClean="0"/>
                        <a:t>Nmc</a:t>
                      </a:r>
                      <a:endParaRPr lang="en-US" sz="1400" dirty="0"/>
                    </a:p>
                  </a:txBody>
                  <a:tcPr/>
                </a:tc>
                <a:tc>
                  <a:txBody>
                    <a:bodyPr/>
                    <a:lstStyle/>
                    <a:p>
                      <a:r>
                        <a:rPr lang="en-US" sz="1400" dirty="0" smtClean="0"/>
                        <a:t>35 mg/</a:t>
                      </a:r>
                      <a:r>
                        <a:rPr lang="en-US" sz="1400" dirty="0" err="1" smtClean="0"/>
                        <a:t>Nmc</a:t>
                      </a:r>
                      <a:endParaRPr lang="en-US" sz="1400" dirty="0"/>
                    </a:p>
                  </a:txBody>
                  <a:tcPr/>
                </a:tc>
                <a:tc vMerge="1">
                  <a:txBody>
                    <a:bodyPr/>
                    <a:lstStyle/>
                    <a:p>
                      <a:endParaRPr lang="en-US"/>
                    </a:p>
                  </a:txBody>
                  <a:tcPr/>
                </a:tc>
              </a:tr>
              <a:tr h="182880">
                <a:tc>
                  <a:txBody>
                    <a:bodyPr/>
                    <a:lstStyle/>
                    <a:p>
                      <a:r>
                        <a:rPr lang="en-US" sz="1400" dirty="0" err="1" smtClean="0"/>
                        <a:t>Oxizi</a:t>
                      </a:r>
                      <a:r>
                        <a:rPr lang="en-US" sz="1400" dirty="0" smtClean="0"/>
                        <a:t> de </a:t>
                      </a:r>
                      <a:r>
                        <a:rPr lang="en-US" sz="1400" dirty="0" err="1" smtClean="0"/>
                        <a:t>azot</a:t>
                      </a:r>
                      <a:r>
                        <a:rPr lang="en-US" sz="1400" dirty="0" smtClean="0"/>
                        <a:t> NOx</a:t>
                      </a:r>
                      <a:endParaRPr lang="en-US" sz="1400" dirty="0"/>
                    </a:p>
                  </a:txBody>
                  <a:tcPr/>
                </a:tc>
                <a:tc vMerge="1">
                  <a:txBody>
                    <a:bodyPr/>
                    <a:lstStyle/>
                    <a:p>
                      <a:endParaRPr lang="en-US"/>
                    </a:p>
                  </a:txBody>
                  <a:tcPr/>
                </a:tc>
                <a:tc>
                  <a:txBody>
                    <a:bodyPr/>
                    <a:lstStyle/>
                    <a:p>
                      <a:r>
                        <a:rPr lang="en-US" sz="1400" dirty="0" smtClean="0"/>
                        <a:t>350 mg/</a:t>
                      </a:r>
                      <a:r>
                        <a:rPr lang="en-US" sz="1400" dirty="0" err="1" smtClean="0"/>
                        <a:t>Nmc</a:t>
                      </a:r>
                      <a:endParaRPr lang="en-US" sz="1400" dirty="0"/>
                    </a:p>
                  </a:txBody>
                  <a:tcPr/>
                </a:tc>
                <a:tc>
                  <a:txBody>
                    <a:bodyPr/>
                    <a:lstStyle/>
                    <a:p>
                      <a:r>
                        <a:rPr lang="en-US" sz="1400" dirty="0" smtClean="0"/>
                        <a:t>350 mg/</a:t>
                      </a:r>
                      <a:r>
                        <a:rPr lang="en-US" sz="1400" dirty="0" err="1" smtClean="0"/>
                        <a:t>Nmc</a:t>
                      </a:r>
                      <a:endParaRPr lang="en-US" sz="1400" dirty="0"/>
                    </a:p>
                  </a:txBody>
                  <a:tcPr/>
                </a:tc>
                <a:tc vMerge="1">
                  <a:txBody>
                    <a:bodyPr/>
                    <a:lstStyle/>
                    <a:p>
                      <a:endParaRPr lang="en-US"/>
                    </a:p>
                  </a:txBody>
                  <a:tcPr/>
                </a:tc>
              </a:tr>
              <a:tr h="182880">
                <a:tc>
                  <a:txBody>
                    <a:bodyPr/>
                    <a:lstStyle/>
                    <a:p>
                      <a:r>
                        <a:rPr lang="en-US" sz="1400" dirty="0" err="1" smtClean="0"/>
                        <a:t>Monoxid</a:t>
                      </a:r>
                      <a:r>
                        <a:rPr lang="en-US" sz="1400" dirty="0" smtClean="0"/>
                        <a:t> de carbon</a:t>
                      </a:r>
                      <a:endParaRPr lang="en-US" sz="1400" dirty="0"/>
                    </a:p>
                  </a:txBody>
                  <a:tcPr/>
                </a:tc>
                <a:tc vMerge="1">
                  <a:txBody>
                    <a:bodyPr/>
                    <a:lstStyle/>
                    <a:p>
                      <a:endParaRPr lang="en-US" dirty="0"/>
                    </a:p>
                  </a:txBody>
                  <a:tcPr/>
                </a:tc>
                <a:tc>
                  <a:txBody>
                    <a:bodyPr/>
                    <a:lstStyle/>
                    <a:p>
                      <a:r>
                        <a:rPr lang="en-US" sz="1400" dirty="0" smtClean="0"/>
                        <a:t>100 mg/</a:t>
                      </a:r>
                      <a:r>
                        <a:rPr lang="en-US" sz="1400" dirty="0" err="1" smtClean="0"/>
                        <a:t>Nmc</a:t>
                      </a:r>
                      <a:endParaRPr lang="en-US" sz="1400" dirty="0"/>
                    </a:p>
                  </a:txBody>
                  <a:tcPr/>
                </a:tc>
                <a:tc>
                  <a:txBody>
                    <a:bodyPr/>
                    <a:lstStyle/>
                    <a:p>
                      <a:r>
                        <a:rPr lang="en-US" sz="1400" dirty="0" smtClean="0"/>
                        <a:t>100 mg/</a:t>
                      </a:r>
                      <a:r>
                        <a:rPr lang="en-US" sz="1400" dirty="0" err="1" smtClean="0"/>
                        <a:t>Nmc</a:t>
                      </a:r>
                      <a:endParaRPr lang="en-US" sz="1400" dirty="0"/>
                    </a:p>
                  </a:txBody>
                  <a:tcPr/>
                </a:tc>
                <a:tc vMerge="1">
                  <a:txBody>
                    <a:bodyPr/>
                    <a:lstStyle/>
                    <a:p>
                      <a:endParaRPr lang="en-US"/>
                    </a:p>
                  </a:txBody>
                  <a:tcPr/>
                </a:tc>
              </a:tr>
              <a:tr h="182880">
                <a:tc>
                  <a:txBody>
                    <a:bodyPr/>
                    <a:lstStyle/>
                    <a:p>
                      <a:r>
                        <a:rPr lang="en-US" sz="1400" dirty="0" err="1" smtClean="0"/>
                        <a:t>Pulberi</a:t>
                      </a:r>
                      <a:r>
                        <a:rPr lang="en-US" sz="1400" dirty="0" smtClean="0"/>
                        <a:t> </a:t>
                      </a:r>
                      <a:endParaRPr lang="en-US" sz="1400" dirty="0"/>
                    </a:p>
                  </a:txBody>
                  <a:tcPr/>
                </a:tc>
                <a:tc rowSpan="5">
                  <a:txBody>
                    <a:bodyPr/>
                    <a:lstStyle/>
                    <a:p>
                      <a:pPr algn="ctr"/>
                      <a:r>
                        <a:rPr lang="en-US" sz="1400" dirty="0" err="1" smtClean="0"/>
                        <a:t>Hote</a:t>
                      </a:r>
                      <a:endParaRPr lang="en-US" sz="1400" dirty="0"/>
                    </a:p>
                  </a:txBody>
                  <a:tcPr/>
                </a:tc>
                <a:tc>
                  <a:txBody>
                    <a:bodyPr/>
                    <a:lstStyle/>
                    <a:p>
                      <a:endParaRPr lang="en-US" sz="1400" dirty="0"/>
                    </a:p>
                  </a:txBody>
                  <a:tcPr/>
                </a:tc>
                <a:tc>
                  <a:txBody>
                    <a:bodyPr/>
                    <a:lstStyle/>
                    <a:p>
                      <a:r>
                        <a:rPr lang="en-US" sz="1400" dirty="0" smtClean="0"/>
                        <a:t>50 mg/</a:t>
                      </a:r>
                      <a:r>
                        <a:rPr lang="en-US" sz="1400" dirty="0" err="1" smtClean="0"/>
                        <a:t>Nmc</a:t>
                      </a:r>
                      <a:endParaRPr lang="en-US" sz="1400" dirty="0"/>
                    </a:p>
                  </a:txBody>
                  <a:tcPr/>
                </a:tc>
                <a:tc rowSpan="5">
                  <a:txBody>
                    <a:bodyPr/>
                    <a:lstStyle/>
                    <a:p>
                      <a:r>
                        <a:rPr lang="en-US" sz="1400" dirty="0" err="1" smtClean="0"/>
                        <a:t>anual</a:t>
                      </a:r>
                      <a:endParaRPr lang="en-US" sz="1400" dirty="0"/>
                    </a:p>
                  </a:txBody>
                  <a:tcPr/>
                </a:tc>
              </a:tr>
              <a:tr h="182880">
                <a:tc>
                  <a:txBody>
                    <a:bodyPr/>
                    <a:lstStyle/>
                    <a:p>
                      <a:r>
                        <a:rPr lang="en-US" sz="1400" dirty="0" smtClean="0"/>
                        <a:t>CO</a:t>
                      </a:r>
                      <a:endParaRPr lang="en-US" sz="1400" dirty="0"/>
                    </a:p>
                  </a:txBody>
                  <a:tcPr/>
                </a:tc>
                <a:tc vMerge="1">
                  <a:txBody>
                    <a:bodyPr/>
                    <a:lstStyle/>
                    <a:p>
                      <a:endParaRPr lang="en-US" sz="1400" dirty="0"/>
                    </a:p>
                  </a:txBody>
                  <a:tcPr/>
                </a:tc>
                <a:tc>
                  <a:txBody>
                    <a:bodyPr/>
                    <a:lstStyle/>
                    <a:p>
                      <a:endParaRPr lang="en-US" sz="1400" dirty="0"/>
                    </a:p>
                  </a:txBody>
                  <a:tcPr/>
                </a:tc>
                <a:tc>
                  <a:txBody>
                    <a:bodyPr/>
                    <a:lstStyle/>
                    <a:p>
                      <a:r>
                        <a:rPr lang="en-US" sz="1400" dirty="0" smtClean="0"/>
                        <a:t>35 mg/</a:t>
                      </a:r>
                      <a:r>
                        <a:rPr lang="en-US" sz="1400" dirty="0" err="1" smtClean="0"/>
                        <a:t>Nmc</a:t>
                      </a:r>
                      <a:endParaRPr lang="en-US" sz="1400" dirty="0"/>
                    </a:p>
                  </a:txBody>
                  <a:tcPr/>
                </a:tc>
                <a:tc vMerge="1">
                  <a:txBody>
                    <a:bodyPr/>
                    <a:lstStyle/>
                    <a:p>
                      <a:endParaRPr lang="en-US" dirty="0"/>
                    </a:p>
                  </a:txBody>
                  <a:tcPr/>
                </a:tc>
              </a:tr>
              <a:tr h="182880">
                <a:tc>
                  <a:txBody>
                    <a:bodyPr/>
                    <a:lstStyle/>
                    <a:p>
                      <a:r>
                        <a:rPr lang="en-US" sz="1400" dirty="0" smtClean="0"/>
                        <a:t>N</a:t>
                      </a:r>
                      <a:r>
                        <a:rPr lang="en-US" sz="1400" baseline="0" dirty="0" smtClean="0"/>
                        <a:t>O</a:t>
                      </a:r>
                      <a:r>
                        <a:rPr lang="en-US" sz="1400" dirty="0" smtClean="0"/>
                        <a:t>x</a:t>
                      </a:r>
                      <a:endParaRPr lang="en-US" sz="1400" dirty="0"/>
                    </a:p>
                  </a:txBody>
                  <a:tcPr/>
                </a:tc>
                <a:tc vMerge="1">
                  <a:txBody>
                    <a:bodyPr/>
                    <a:lstStyle/>
                    <a:p>
                      <a:endParaRPr lang="en-US" sz="1400" dirty="0"/>
                    </a:p>
                  </a:txBody>
                  <a:tcPr/>
                </a:tc>
                <a:tc>
                  <a:txBody>
                    <a:bodyPr/>
                    <a:lstStyle/>
                    <a:p>
                      <a:endParaRPr lang="en-US" sz="1400" dirty="0"/>
                    </a:p>
                  </a:txBody>
                  <a:tcPr/>
                </a:tc>
                <a:tc>
                  <a:txBody>
                    <a:bodyPr/>
                    <a:lstStyle/>
                    <a:p>
                      <a:r>
                        <a:rPr lang="en-US" sz="1400" dirty="0" smtClean="0"/>
                        <a:t>350 mg/</a:t>
                      </a:r>
                      <a:r>
                        <a:rPr lang="en-US" sz="1400" dirty="0" err="1" smtClean="0"/>
                        <a:t>Nmc</a:t>
                      </a:r>
                      <a:endParaRPr lang="en-US" sz="1400" dirty="0"/>
                    </a:p>
                  </a:txBody>
                  <a:tcPr/>
                </a:tc>
                <a:tc vMerge="1">
                  <a:txBody>
                    <a:bodyPr/>
                    <a:lstStyle/>
                    <a:p>
                      <a:endParaRPr lang="en-US" dirty="0"/>
                    </a:p>
                  </a:txBody>
                  <a:tcPr/>
                </a:tc>
              </a:tr>
              <a:tr h="182880">
                <a:tc>
                  <a:txBody>
                    <a:bodyPr/>
                    <a:lstStyle/>
                    <a:p>
                      <a:r>
                        <a:rPr lang="en-US" sz="1400" dirty="0" smtClean="0"/>
                        <a:t>SO2</a:t>
                      </a:r>
                      <a:r>
                        <a:rPr lang="en-US" sz="1400" baseline="0" dirty="0" smtClean="0"/>
                        <a:t> </a:t>
                      </a:r>
                      <a:endParaRPr lang="en-US" sz="1400" dirty="0"/>
                    </a:p>
                  </a:txBody>
                  <a:tcPr/>
                </a:tc>
                <a:tc vMerge="1">
                  <a:txBody>
                    <a:bodyPr/>
                    <a:lstStyle/>
                    <a:p>
                      <a:endParaRPr lang="en-US" sz="1400" dirty="0"/>
                    </a:p>
                  </a:txBody>
                  <a:tcPr/>
                </a:tc>
                <a:tc>
                  <a:txBody>
                    <a:bodyPr/>
                    <a:lstStyle/>
                    <a:p>
                      <a:endParaRPr lang="en-US" sz="1400" dirty="0"/>
                    </a:p>
                  </a:txBody>
                  <a:tcPr/>
                </a:tc>
                <a:tc>
                  <a:txBody>
                    <a:bodyPr/>
                    <a:lstStyle/>
                    <a:p>
                      <a:r>
                        <a:rPr lang="en-US" sz="1400" dirty="0" smtClean="0"/>
                        <a:t>100 mg/</a:t>
                      </a:r>
                      <a:r>
                        <a:rPr lang="en-US" sz="1400" dirty="0" err="1" smtClean="0"/>
                        <a:t>Nmc</a:t>
                      </a:r>
                      <a:endParaRPr lang="en-US" sz="1400" dirty="0"/>
                    </a:p>
                  </a:txBody>
                  <a:tcPr/>
                </a:tc>
                <a:tc vMerge="1">
                  <a:txBody>
                    <a:bodyPr/>
                    <a:lstStyle/>
                    <a:p>
                      <a:endParaRPr lang="en-US" dirty="0"/>
                    </a:p>
                  </a:txBody>
                  <a:tcPr/>
                </a:tc>
              </a:tr>
              <a:tr h="182880">
                <a:tc>
                  <a:txBody>
                    <a:bodyPr/>
                    <a:lstStyle/>
                    <a:p>
                      <a:r>
                        <a:rPr lang="en-US" sz="1400" baseline="0" dirty="0" smtClean="0"/>
                        <a:t>COV</a:t>
                      </a:r>
                      <a:endParaRPr lang="en-US" sz="1400" dirty="0"/>
                    </a:p>
                  </a:txBody>
                  <a:tcPr/>
                </a:tc>
                <a:tc vMerge="1">
                  <a:txBody>
                    <a:bodyPr/>
                    <a:lstStyle/>
                    <a:p>
                      <a:endParaRPr lang="en-US" sz="1400" dirty="0"/>
                    </a:p>
                  </a:txBody>
                  <a:tcPr/>
                </a:tc>
                <a:tc>
                  <a:txBody>
                    <a:bodyPr/>
                    <a:lstStyle/>
                    <a:p>
                      <a:r>
                        <a:rPr lang="en-US" sz="1400" dirty="0" smtClean="0"/>
                        <a:t>150 mg/mc</a:t>
                      </a:r>
                      <a:endParaRPr lang="en-US" sz="1400" dirty="0"/>
                    </a:p>
                  </a:txBody>
                  <a:tcPr/>
                </a:tc>
                <a:tc>
                  <a:txBody>
                    <a:bodyPr/>
                    <a:lstStyle/>
                    <a:p>
                      <a:r>
                        <a:rPr lang="en-US" sz="1400" dirty="0" smtClean="0"/>
                        <a:t>≤150</a:t>
                      </a:r>
                      <a:r>
                        <a:rPr lang="en-US" sz="1400" baseline="0" dirty="0" smtClean="0"/>
                        <a:t> mg/mc</a:t>
                      </a:r>
                      <a:endParaRPr lang="en-US" sz="1400" dirty="0"/>
                    </a:p>
                  </a:txBody>
                  <a:tcPr/>
                </a:tc>
                <a:tc vMerge="1">
                  <a:txBody>
                    <a:bodyPr/>
                    <a:lstStyle/>
                    <a:p>
                      <a:endParaRPr lang="en-US" dirty="0"/>
                    </a:p>
                  </a:txBody>
                  <a:tcPr/>
                </a:tc>
              </a:tr>
              <a:tr h="182880">
                <a:tc>
                  <a:txBody>
                    <a:bodyPr/>
                    <a:lstStyle/>
                    <a:p>
                      <a:r>
                        <a:rPr lang="en-US" sz="1400" dirty="0" err="1" smtClean="0"/>
                        <a:t>Pulberi</a:t>
                      </a:r>
                      <a:r>
                        <a:rPr lang="en-US" sz="1400" dirty="0" smtClean="0"/>
                        <a:t> </a:t>
                      </a:r>
                      <a:r>
                        <a:rPr lang="en-US" sz="1400" dirty="0" err="1" smtClean="0"/>
                        <a:t>totale</a:t>
                      </a:r>
                      <a:endParaRPr lang="en-US" sz="1400" dirty="0"/>
                    </a:p>
                  </a:txBody>
                  <a:tcPr/>
                </a:tc>
                <a:tc>
                  <a:txBody>
                    <a:bodyPr/>
                    <a:lstStyle/>
                    <a:p>
                      <a:pPr algn="ctr"/>
                      <a:r>
                        <a:rPr lang="en-US" sz="1400" dirty="0" smtClean="0"/>
                        <a:t>Scrubere</a:t>
                      </a:r>
                      <a:endParaRPr lang="en-US" sz="1400" dirty="0"/>
                    </a:p>
                  </a:txBody>
                  <a:tcPr/>
                </a:tc>
                <a:tc>
                  <a:txBody>
                    <a:bodyPr/>
                    <a:lstStyle/>
                    <a:p>
                      <a:r>
                        <a:rPr lang="en-US" sz="1400" dirty="0" smtClean="0"/>
                        <a:t>50 mg/mc</a:t>
                      </a:r>
                      <a:endParaRPr lang="en-US" sz="1400" dirty="0"/>
                    </a:p>
                  </a:txBody>
                  <a:tcPr/>
                </a:tc>
                <a:tc>
                  <a:txBody>
                    <a:bodyPr/>
                    <a:lstStyle/>
                    <a:p>
                      <a:r>
                        <a:rPr lang="en-US" sz="1400" dirty="0" smtClean="0"/>
                        <a:t>≤50 mg/mc</a:t>
                      </a:r>
                      <a:endParaRPr lang="en-US" sz="1400" dirty="0"/>
                    </a:p>
                  </a:txBody>
                  <a:tcPr/>
                </a:tc>
                <a:tc>
                  <a:txBody>
                    <a:bodyPr/>
                    <a:lstStyle/>
                    <a:p>
                      <a:r>
                        <a:rPr lang="en-US" sz="1400" dirty="0" err="1" smtClean="0"/>
                        <a:t>anual</a:t>
                      </a:r>
                      <a:endParaRPr lang="en-US" sz="1400" dirty="0"/>
                    </a:p>
                  </a:txBody>
                  <a:tcPr/>
                </a:tc>
              </a:tr>
            </a:tbl>
          </a:graphicData>
        </a:graphic>
      </p:graphicFrame>
    </p:spTree>
    <p:extLst>
      <p:ext uri="{BB962C8B-B14F-4D97-AF65-F5344CB8AC3E}">
        <p14:creationId xmlns:p14="http://schemas.microsoft.com/office/powerpoint/2010/main" val="197152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47" y="57150"/>
            <a:ext cx="7970519" cy="369332"/>
          </a:xfrm>
          <a:prstGeom prst="rect">
            <a:avLst/>
          </a:prstGeom>
          <a:noFill/>
        </p:spPr>
        <p:txBody>
          <a:bodyPr wrap="square" rtlCol="0">
            <a:spAutoFit/>
          </a:bodyPr>
          <a:lstStyle/>
          <a:p>
            <a:pPr algn="ctr"/>
            <a:r>
              <a:rPr lang="en-US" dirty="0" err="1" smtClean="0">
                <a:solidFill>
                  <a:schemeClr val="bg1"/>
                </a:solidFill>
              </a:rPr>
              <a:t>Autoizatiile</a:t>
            </a:r>
            <a:r>
              <a:rPr lang="en-US" dirty="0" smtClean="0">
                <a:solidFill>
                  <a:schemeClr val="bg1"/>
                </a:solidFill>
              </a:rPr>
              <a:t> de </a:t>
            </a:r>
            <a:r>
              <a:rPr lang="en-US" dirty="0" err="1" smtClean="0">
                <a:solidFill>
                  <a:schemeClr val="bg1"/>
                </a:solidFill>
              </a:rPr>
              <a:t>mediu</a:t>
            </a:r>
            <a:r>
              <a:rPr lang="en-US" dirty="0" smtClean="0">
                <a:solidFill>
                  <a:schemeClr val="bg1"/>
                </a:solidFill>
              </a:rPr>
              <a:t> </a:t>
            </a:r>
            <a:r>
              <a:rPr lang="en-US" dirty="0" err="1" smtClean="0">
                <a:solidFill>
                  <a:schemeClr val="bg1"/>
                </a:solidFill>
              </a:rPr>
              <a:t>includ</a:t>
            </a:r>
            <a:r>
              <a:rPr lang="en-US" dirty="0" smtClean="0">
                <a:solidFill>
                  <a:schemeClr val="bg1"/>
                </a:solidFill>
              </a:rPr>
              <a:t> </a:t>
            </a:r>
            <a:r>
              <a:rPr lang="en-US" dirty="0" err="1" smtClean="0">
                <a:solidFill>
                  <a:schemeClr val="bg1"/>
                </a:solidFill>
              </a:rPr>
              <a:t>indicatorii</a:t>
            </a:r>
            <a:r>
              <a:rPr lang="en-US" dirty="0" smtClean="0">
                <a:solidFill>
                  <a:schemeClr val="bg1"/>
                </a:solidFill>
              </a:rPr>
              <a:t> de </a:t>
            </a:r>
            <a:r>
              <a:rPr lang="en-US" dirty="0" err="1" smtClean="0">
                <a:solidFill>
                  <a:schemeClr val="bg1"/>
                </a:solidFill>
              </a:rPr>
              <a:t>monitorizare</a:t>
            </a:r>
            <a:r>
              <a:rPr lang="en-US" dirty="0" smtClean="0">
                <a:solidFill>
                  <a:schemeClr val="bg1"/>
                </a:solidFill>
              </a:rPr>
              <a:t> (2) </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17744836"/>
              </p:ext>
            </p:extLst>
          </p:nvPr>
        </p:nvGraphicFramePr>
        <p:xfrm>
          <a:off x="498763" y="666750"/>
          <a:ext cx="8569037" cy="4607560"/>
        </p:xfrm>
        <a:graphic>
          <a:graphicData uri="http://schemas.openxmlformats.org/drawingml/2006/table">
            <a:tbl>
              <a:tblPr firstRow="1" bandRow="1">
                <a:tableStyleId>{5C22544A-7EE6-4342-B048-85BDC9FD1C3A}</a:tableStyleId>
              </a:tblPr>
              <a:tblGrid>
                <a:gridCol w="1623594"/>
                <a:gridCol w="1168699"/>
                <a:gridCol w="1691341"/>
                <a:gridCol w="2028003"/>
                <a:gridCol w="2057400"/>
              </a:tblGrid>
              <a:tr h="381000">
                <a:tc>
                  <a:txBody>
                    <a:bodyPr/>
                    <a:lstStyle/>
                    <a:p>
                      <a:pPr algn="ctr"/>
                      <a:r>
                        <a:rPr lang="en-US" sz="1600" dirty="0" smtClean="0"/>
                        <a:t>Indicator</a:t>
                      </a:r>
                      <a:endParaRPr lang="en-US" sz="1600" dirty="0"/>
                    </a:p>
                  </a:txBody>
                  <a:tcPr/>
                </a:tc>
                <a:tc>
                  <a:txBody>
                    <a:bodyPr/>
                    <a:lstStyle/>
                    <a:p>
                      <a:pPr algn="ctr"/>
                      <a:r>
                        <a:rPr lang="en-US" sz="1600" dirty="0" err="1" smtClean="0"/>
                        <a:t>Punct</a:t>
                      </a:r>
                      <a:r>
                        <a:rPr lang="en-US" sz="1600" dirty="0" smtClean="0"/>
                        <a:t> de </a:t>
                      </a:r>
                      <a:r>
                        <a:rPr lang="en-US" sz="1600" dirty="0" err="1" smtClean="0"/>
                        <a:t>emisie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PehartTec</a:t>
                      </a:r>
                      <a:r>
                        <a:rPr lang="en-US" sz="1600" baseline="0" dirty="0" smtClean="0"/>
                        <a:t> SA</a:t>
                      </a:r>
                      <a:endParaRPr lang="en-US" sz="1600" dirty="0" smtClean="0"/>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Metalicplas</a:t>
                      </a:r>
                      <a:r>
                        <a:rPr lang="en-US" sz="1600" dirty="0" smtClean="0"/>
                        <a:t> </a:t>
                      </a:r>
                      <a:r>
                        <a:rPr lang="en-US" sz="1600" dirty="0" err="1" smtClean="0"/>
                        <a:t>Impex</a:t>
                      </a:r>
                      <a:r>
                        <a:rPr lang="en-US" sz="1600" dirty="0" smtClean="0"/>
                        <a:t> SA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Periodicitate</a:t>
                      </a:r>
                      <a:endParaRPr lang="en-US" sz="1600" dirty="0"/>
                    </a:p>
                  </a:txBody>
                  <a:tcPr/>
                </a:tc>
              </a:tr>
              <a:tr h="370840">
                <a:tc gridSpan="5">
                  <a:txBody>
                    <a:bodyPr/>
                    <a:lstStyle/>
                    <a:p>
                      <a:pPr algn="ctr"/>
                      <a:r>
                        <a:rPr lang="en-US" sz="1400" b="1" dirty="0" smtClean="0"/>
                        <a:t>APA</a:t>
                      </a:r>
                      <a:r>
                        <a:rPr lang="en-US" sz="1400" b="1" baseline="0" dirty="0" smtClean="0"/>
                        <a:t> TEHNOLOGICA</a:t>
                      </a:r>
                      <a:endParaRPr lang="en-US" sz="1400" b="1"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pH</a:t>
                      </a:r>
                      <a:endParaRPr lang="en-US" sz="1400" dirty="0"/>
                    </a:p>
                  </a:txBody>
                  <a:tcPr/>
                </a:tc>
                <a:tc rowSpan="10">
                  <a:txBody>
                    <a:bodyPr/>
                    <a:lstStyle/>
                    <a:p>
                      <a:pPr algn="ctr"/>
                      <a:r>
                        <a:rPr lang="en-US" sz="1400" dirty="0" smtClean="0"/>
                        <a:t>Receptor natural (</a:t>
                      </a:r>
                      <a:r>
                        <a:rPr lang="en-US" sz="1400" dirty="0" err="1" smtClean="0"/>
                        <a:t>apa</a:t>
                      </a:r>
                      <a:r>
                        <a:rPr lang="en-US" sz="1400" dirty="0" smtClean="0"/>
                        <a:t> de </a:t>
                      </a:r>
                      <a:r>
                        <a:rPr lang="en-US" sz="1400" dirty="0" err="1" smtClean="0"/>
                        <a:t>supafata</a:t>
                      </a:r>
                      <a:r>
                        <a:rPr lang="en-US" sz="1400" dirty="0" smtClean="0"/>
                        <a:t>)</a:t>
                      </a:r>
                      <a:endParaRPr lang="en-US" sz="1400" dirty="0"/>
                    </a:p>
                  </a:txBody>
                  <a:tcPr/>
                </a:tc>
                <a:tc>
                  <a:txBody>
                    <a:bodyPr/>
                    <a:lstStyle/>
                    <a:p>
                      <a:r>
                        <a:rPr lang="en-US" sz="1400" dirty="0" smtClean="0"/>
                        <a:t>6,5 – 8,5</a:t>
                      </a:r>
                      <a:endParaRPr lang="en-US" sz="1400" dirty="0"/>
                    </a:p>
                  </a:txBody>
                  <a:tcPr/>
                </a:tc>
                <a:tc>
                  <a:txBody>
                    <a:bodyPr/>
                    <a:lstStyle/>
                    <a:p>
                      <a:r>
                        <a:rPr lang="en-US" sz="1400" dirty="0" smtClean="0"/>
                        <a:t>6,5 – 8,5</a:t>
                      </a:r>
                      <a:endParaRPr lang="en-US" sz="1400" dirty="0"/>
                    </a:p>
                  </a:txBody>
                  <a:tcPr/>
                </a:tc>
                <a:tc>
                  <a:txBody>
                    <a:bodyPr/>
                    <a:lstStyle/>
                    <a:p>
                      <a:r>
                        <a:rPr lang="en-US" sz="1400" dirty="0" err="1" smtClean="0"/>
                        <a:t>Zilnic</a:t>
                      </a:r>
                      <a:r>
                        <a:rPr lang="en-US" sz="1400" dirty="0" smtClean="0"/>
                        <a:t>/</a:t>
                      </a:r>
                      <a:r>
                        <a:rPr lang="en-US" sz="1400" dirty="0" err="1" smtClean="0"/>
                        <a:t>zilnic</a:t>
                      </a:r>
                      <a:endParaRPr lang="en-US" sz="1400" dirty="0"/>
                    </a:p>
                  </a:txBody>
                  <a:tcPr/>
                </a:tc>
              </a:tr>
              <a:tr h="182880">
                <a:tc>
                  <a:txBody>
                    <a:bodyPr/>
                    <a:lstStyle/>
                    <a:p>
                      <a:pPr algn="ctr"/>
                      <a:r>
                        <a:rPr lang="en-US" sz="1400" b="1" dirty="0" smtClean="0"/>
                        <a:t>MTS</a:t>
                      </a:r>
                      <a:endParaRPr lang="en-US" sz="1400" b="1" dirty="0"/>
                    </a:p>
                  </a:txBody>
                  <a:tcPr/>
                </a:tc>
                <a:tc vMerge="1">
                  <a:txBody>
                    <a:bodyPr/>
                    <a:lstStyle/>
                    <a:p>
                      <a:pPr algn="ctr"/>
                      <a:endParaRPr lang="en-US" sz="1400" dirty="0"/>
                    </a:p>
                  </a:txBody>
                  <a:tcPr/>
                </a:tc>
                <a:tc>
                  <a:txBody>
                    <a:bodyPr/>
                    <a:lstStyle/>
                    <a:p>
                      <a:r>
                        <a:rPr lang="en-US" sz="1400" dirty="0" smtClean="0"/>
                        <a:t>60 mg/l</a:t>
                      </a:r>
                      <a:endParaRPr lang="en-US" sz="1400" dirty="0"/>
                    </a:p>
                  </a:txBody>
                  <a:tcPr/>
                </a:tc>
                <a:tc>
                  <a:txBody>
                    <a:bodyPr/>
                    <a:lstStyle/>
                    <a:p>
                      <a:r>
                        <a:rPr lang="en-US" sz="1400" dirty="0" smtClean="0"/>
                        <a:t>35 mg/l</a:t>
                      </a:r>
                      <a:endParaRPr lang="en-US" sz="1400" dirty="0"/>
                    </a:p>
                  </a:txBody>
                  <a:tcPr/>
                </a:tc>
                <a:tc>
                  <a:txBody>
                    <a:bodyPr/>
                    <a:lstStyle/>
                    <a:p>
                      <a:pPr algn="l"/>
                      <a:r>
                        <a:rPr lang="en-US" sz="1400" b="0" dirty="0" err="1" smtClean="0"/>
                        <a:t>Zilnic</a:t>
                      </a:r>
                      <a:r>
                        <a:rPr lang="en-US" sz="1400" b="0" dirty="0" smtClean="0"/>
                        <a:t>/</a:t>
                      </a:r>
                      <a:r>
                        <a:rPr lang="en-US" sz="1400" b="0" dirty="0" err="1" smtClean="0"/>
                        <a:t>zilnic</a:t>
                      </a:r>
                      <a:endParaRPr lang="en-US" sz="1400" b="0" dirty="0"/>
                    </a:p>
                  </a:txBody>
                  <a:tcPr/>
                </a:tc>
              </a:tr>
              <a:tr h="182880">
                <a:tc>
                  <a:txBody>
                    <a:bodyPr/>
                    <a:lstStyle/>
                    <a:p>
                      <a:pPr algn="ctr"/>
                      <a:r>
                        <a:rPr lang="en-US" sz="1400" b="1" dirty="0" smtClean="0"/>
                        <a:t>CBO5</a:t>
                      </a:r>
                      <a:endParaRPr lang="en-US" sz="1400" b="1" dirty="0"/>
                    </a:p>
                  </a:txBody>
                  <a:tcPr/>
                </a:tc>
                <a:tc vMerge="1">
                  <a:txBody>
                    <a:bodyPr/>
                    <a:lstStyle/>
                    <a:p>
                      <a:pPr algn="ctr"/>
                      <a:endParaRPr lang="en-US" sz="1400" dirty="0"/>
                    </a:p>
                  </a:txBody>
                  <a:tcPr/>
                </a:tc>
                <a:tc>
                  <a:txBody>
                    <a:bodyPr/>
                    <a:lstStyle/>
                    <a:p>
                      <a:r>
                        <a:rPr lang="en-US" sz="1400" dirty="0" smtClean="0"/>
                        <a:t>25 mg/l</a:t>
                      </a:r>
                      <a:endParaRPr lang="en-US" sz="1400" dirty="0"/>
                    </a:p>
                  </a:txBody>
                  <a:tcPr/>
                </a:tc>
                <a:tc>
                  <a:txBody>
                    <a:bodyPr/>
                    <a:lstStyle/>
                    <a:p>
                      <a:r>
                        <a:rPr lang="en-US" sz="1400" dirty="0" smtClean="0"/>
                        <a:t>25 mgO2/l</a:t>
                      </a:r>
                      <a:endParaRPr lang="en-US" sz="1400" dirty="0"/>
                    </a:p>
                  </a:txBody>
                  <a:tcPr/>
                </a:tc>
                <a:tc>
                  <a:txBody>
                    <a:bodyPr/>
                    <a:lstStyle/>
                    <a:p>
                      <a:r>
                        <a:rPr lang="en-US" sz="1400" dirty="0" err="1" smtClean="0"/>
                        <a:t>Saptamanal</a:t>
                      </a:r>
                      <a:r>
                        <a:rPr lang="en-US" sz="1400" dirty="0" smtClean="0"/>
                        <a:t>/</a:t>
                      </a:r>
                      <a:r>
                        <a:rPr lang="en-US" sz="1400" smtClean="0"/>
                        <a:t>saptamanal</a:t>
                      </a:r>
                      <a:endParaRPr lang="en-US" sz="1400" dirty="0"/>
                    </a:p>
                  </a:txBody>
                  <a:tcPr/>
                </a:tc>
              </a:tr>
              <a:tr h="182880">
                <a:tc>
                  <a:txBody>
                    <a:bodyPr/>
                    <a:lstStyle/>
                    <a:p>
                      <a:pPr algn="ctr"/>
                      <a:r>
                        <a:rPr lang="en-US" sz="1400" b="1" dirty="0" err="1" smtClean="0"/>
                        <a:t>CCOCr</a:t>
                      </a:r>
                      <a:endParaRPr lang="en-US" sz="1400" b="1" dirty="0"/>
                    </a:p>
                  </a:txBody>
                  <a:tcPr/>
                </a:tc>
                <a:tc vMerge="1">
                  <a:txBody>
                    <a:bodyPr/>
                    <a:lstStyle/>
                    <a:p>
                      <a:pPr algn="ctr"/>
                      <a:endParaRPr lang="en-US" sz="1400" dirty="0"/>
                    </a:p>
                  </a:txBody>
                  <a:tcPr/>
                </a:tc>
                <a:tc>
                  <a:txBody>
                    <a:bodyPr/>
                    <a:lstStyle/>
                    <a:p>
                      <a:r>
                        <a:rPr lang="en-US" sz="1400" dirty="0" smtClean="0"/>
                        <a:t>125 mg/l</a:t>
                      </a:r>
                      <a:endParaRPr lang="en-US" sz="1400" dirty="0"/>
                    </a:p>
                  </a:txBody>
                  <a:tcPr/>
                </a:tc>
                <a:tc>
                  <a:txBody>
                    <a:bodyPr/>
                    <a:lstStyle/>
                    <a:p>
                      <a:r>
                        <a:rPr lang="en-US" sz="1400" dirty="0" smtClean="0"/>
                        <a:t>125 mgO2/l</a:t>
                      </a:r>
                      <a:endParaRPr lang="en-US" sz="1400" dirty="0"/>
                    </a:p>
                  </a:txBody>
                  <a:tcPr/>
                </a:tc>
                <a:tc>
                  <a:txBody>
                    <a:bodyPr/>
                    <a:lstStyle/>
                    <a:p>
                      <a:r>
                        <a:rPr lang="en-US" sz="1400" dirty="0" err="1" smtClean="0"/>
                        <a:t>Zilnic</a:t>
                      </a:r>
                      <a:r>
                        <a:rPr lang="en-US" sz="1400" dirty="0" smtClean="0"/>
                        <a:t>/</a:t>
                      </a:r>
                      <a:r>
                        <a:rPr lang="en-US" sz="1400" dirty="0" err="1" smtClean="0"/>
                        <a:t>zilnic</a:t>
                      </a:r>
                      <a:endParaRPr lang="en-US" sz="1400" dirty="0"/>
                    </a:p>
                  </a:txBody>
                  <a:tcPr/>
                </a:tc>
              </a:tr>
              <a:tr h="182880">
                <a:tc>
                  <a:txBody>
                    <a:bodyPr/>
                    <a:lstStyle/>
                    <a:p>
                      <a:pPr algn="ctr"/>
                      <a:r>
                        <a:rPr lang="en-US" sz="1400" b="1" dirty="0" err="1" smtClean="0"/>
                        <a:t>Azot</a:t>
                      </a:r>
                      <a:r>
                        <a:rPr lang="en-US" sz="1400" b="1" dirty="0" smtClean="0"/>
                        <a:t> total</a:t>
                      </a:r>
                      <a:endParaRPr lang="en-US" sz="1400" b="1" dirty="0"/>
                    </a:p>
                  </a:txBody>
                  <a:tcPr/>
                </a:tc>
                <a:tc vMerge="1">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15 mg/l</a:t>
                      </a:r>
                      <a:endParaRPr lang="en-US" sz="1400" dirty="0"/>
                    </a:p>
                  </a:txBody>
                  <a:tcPr/>
                </a:tc>
                <a:tc>
                  <a:txBody>
                    <a:bodyPr/>
                    <a:lstStyle/>
                    <a:p>
                      <a:r>
                        <a:rPr lang="en-US" sz="1400" dirty="0" err="1" smtClean="0"/>
                        <a:t>Trimestrial</a:t>
                      </a:r>
                      <a:endParaRPr lang="en-US" sz="1400" dirty="0"/>
                    </a:p>
                  </a:txBody>
                  <a:tcPr/>
                </a:tc>
              </a:tr>
              <a:tr h="182880">
                <a:tc>
                  <a:txBody>
                    <a:bodyPr/>
                    <a:lstStyle/>
                    <a:p>
                      <a:pPr algn="ctr"/>
                      <a:r>
                        <a:rPr lang="en-US" sz="1400" b="1" dirty="0" err="1" smtClean="0"/>
                        <a:t>Amoniu</a:t>
                      </a:r>
                      <a:r>
                        <a:rPr lang="en-US" sz="1400" b="1" dirty="0" smtClean="0"/>
                        <a:t> (NH4)</a:t>
                      </a:r>
                      <a:endParaRPr lang="en-US" sz="1400" b="1" dirty="0"/>
                    </a:p>
                  </a:txBody>
                  <a:tcPr/>
                </a:tc>
                <a:tc vMerge="1">
                  <a:txBody>
                    <a:bodyPr/>
                    <a:lstStyle/>
                    <a:p>
                      <a:endParaRPr lang="en-US"/>
                    </a:p>
                  </a:txBody>
                  <a:tcPr/>
                </a:tc>
                <a:tc>
                  <a:txBody>
                    <a:bodyPr/>
                    <a:lstStyle/>
                    <a:p>
                      <a:r>
                        <a:rPr lang="en-US" sz="1400" dirty="0" smtClean="0"/>
                        <a:t>3,0 mg/l</a:t>
                      </a:r>
                      <a:endParaRPr lang="en-US" sz="1400" dirty="0"/>
                    </a:p>
                  </a:txBody>
                  <a:tcPr/>
                </a:tc>
                <a:tc>
                  <a:txBody>
                    <a:bodyPr/>
                    <a:lstStyle/>
                    <a:p>
                      <a:r>
                        <a:rPr lang="en-US" sz="1400" dirty="0" smtClean="0"/>
                        <a:t>-</a:t>
                      </a:r>
                      <a:endParaRPr lang="en-US" sz="1400" dirty="0"/>
                    </a:p>
                  </a:txBody>
                  <a:tcPr/>
                </a:tc>
                <a:tc>
                  <a:txBody>
                    <a:bodyPr/>
                    <a:lstStyle/>
                    <a:p>
                      <a:r>
                        <a:rPr lang="en-US" sz="1400" dirty="0" smtClean="0"/>
                        <a:t>Lunar</a:t>
                      </a:r>
                      <a:endParaRPr lang="en-US" sz="1400" dirty="0"/>
                    </a:p>
                  </a:txBody>
                  <a:tcPr/>
                </a:tc>
              </a:tr>
              <a:tr h="182880">
                <a:tc>
                  <a:txBody>
                    <a:bodyPr/>
                    <a:lstStyle/>
                    <a:p>
                      <a:pPr algn="ctr"/>
                      <a:r>
                        <a:rPr lang="en-US" sz="1400" b="1" dirty="0" err="1" smtClean="0"/>
                        <a:t>Fosfor</a:t>
                      </a:r>
                      <a:r>
                        <a:rPr lang="en-US" sz="1400" b="1" baseline="0" dirty="0" smtClean="0"/>
                        <a:t> total</a:t>
                      </a:r>
                      <a:endParaRPr lang="en-US" sz="1400" b="1" dirty="0"/>
                    </a:p>
                  </a:txBody>
                  <a:tcPr/>
                </a:tc>
                <a:tc vMerge="1">
                  <a:txBody>
                    <a:bodyPr/>
                    <a:lstStyle/>
                    <a:p>
                      <a:pPr algn="ctr"/>
                      <a:endParaRPr lang="en-US" sz="1400" dirty="0"/>
                    </a:p>
                  </a:txBody>
                  <a:tcPr/>
                </a:tc>
                <a:tc>
                  <a:txBody>
                    <a:bodyPr/>
                    <a:lstStyle/>
                    <a:p>
                      <a:r>
                        <a:rPr lang="en-US" sz="1400" dirty="0" smtClean="0"/>
                        <a:t>2 mg/l</a:t>
                      </a:r>
                      <a:endParaRPr lang="en-US" sz="1400" dirty="0"/>
                    </a:p>
                  </a:txBody>
                  <a:tcPr/>
                </a:tc>
                <a:tc>
                  <a:txBody>
                    <a:bodyPr/>
                    <a:lstStyle/>
                    <a:p>
                      <a:r>
                        <a:rPr lang="en-US" sz="1400" dirty="0" smtClean="0"/>
                        <a:t>2 mg/l</a:t>
                      </a:r>
                      <a:endParaRPr lang="en-US" sz="1400" dirty="0"/>
                    </a:p>
                  </a:txBody>
                  <a:tcPr/>
                </a:tc>
                <a:tc>
                  <a:txBody>
                    <a:bodyPr/>
                    <a:lstStyle/>
                    <a:p>
                      <a:r>
                        <a:rPr lang="en-US" sz="1400" dirty="0" err="1" smtClean="0"/>
                        <a:t>Trimestrial</a:t>
                      </a:r>
                      <a:r>
                        <a:rPr lang="en-US" sz="1400" dirty="0" smtClean="0"/>
                        <a:t>/</a:t>
                      </a:r>
                      <a:r>
                        <a:rPr lang="en-US" sz="1400" dirty="0" err="1" smtClean="0"/>
                        <a:t>trimestrial</a:t>
                      </a:r>
                      <a:endParaRPr lang="en-US" sz="1400" dirty="0"/>
                    </a:p>
                  </a:txBody>
                  <a:tcPr/>
                </a:tc>
              </a:tr>
              <a:tr h="182880">
                <a:tc>
                  <a:txBody>
                    <a:bodyPr/>
                    <a:lstStyle/>
                    <a:p>
                      <a:pPr algn="ctr"/>
                      <a:r>
                        <a:rPr lang="en-US" sz="1400" b="1" dirty="0" err="1" smtClean="0"/>
                        <a:t>Reziduu</a:t>
                      </a:r>
                      <a:r>
                        <a:rPr lang="en-US" sz="1400" b="1" dirty="0" smtClean="0"/>
                        <a:t> fix</a:t>
                      </a:r>
                      <a:endParaRPr lang="en-US" sz="1400" b="1" dirty="0"/>
                    </a:p>
                  </a:txBody>
                  <a:tcPr/>
                </a:tc>
                <a:tc vMerge="1">
                  <a:txBody>
                    <a:bodyPr/>
                    <a:lstStyle/>
                    <a:p>
                      <a:pPr algn="ctr"/>
                      <a:endParaRPr lang="en-US" sz="1400" dirty="0"/>
                    </a:p>
                  </a:txBody>
                  <a:tcPr/>
                </a:tc>
                <a:tc>
                  <a:txBody>
                    <a:bodyPr/>
                    <a:lstStyle/>
                    <a:p>
                      <a:r>
                        <a:rPr lang="en-US" sz="1400" dirty="0" smtClean="0"/>
                        <a:t>2000 mg/l</a:t>
                      </a:r>
                      <a:endParaRPr lang="en-US" sz="1400" dirty="0"/>
                    </a:p>
                  </a:txBody>
                  <a:tcPr/>
                </a:tc>
                <a:tc>
                  <a:txBody>
                    <a:bodyPr/>
                    <a:lstStyle/>
                    <a:p>
                      <a:r>
                        <a:rPr lang="en-US" sz="1400" dirty="0" smtClean="0"/>
                        <a:t>2000 mg/l</a:t>
                      </a:r>
                      <a:endParaRPr lang="en-US" sz="1400" dirty="0"/>
                    </a:p>
                  </a:txBody>
                  <a:tcPr/>
                </a:tc>
                <a:tc>
                  <a:txBody>
                    <a:bodyPr/>
                    <a:lstStyle/>
                    <a:p>
                      <a:r>
                        <a:rPr lang="en-US" sz="1400" dirty="0" smtClean="0"/>
                        <a:t>Semestrial/lunar</a:t>
                      </a:r>
                      <a:endParaRPr lang="en-US" sz="1400" dirty="0"/>
                    </a:p>
                  </a:txBody>
                  <a:tcPr/>
                </a:tc>
              </a:tr>
              <a:tr h="182880">
                <a:tc>
                  <a:txBody>
                    <a:bodyPr/>
                    <a:lstStyle/>
                    <a:p>
                      <a:pPr algn="ctr"/>
                      <a:r>
                        <a:rPr lang="en-US" sz="1400" b="1" dirty="0" err="1" smtClean="0"/>
                        <a:t>Sulfati</a:t>
                      </a:r>
                      <a:endParaRPr lang="en-US" sz="1400" b="1" dirty="0"/>
                    </a:p>
                  </a:txBody>
                  <a:tcPr/>
                </a:tc>
                <a:tc vMerge="1">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600 mg/l</a:t>
                      </a:r>
                      <a:endParaRPr lang="en-US" sz="1400" dirty="0"/>
                    </a:p>
                  </a:txBody>
                  <a:tcPr/>
                </a:tc>
                <a:tc>
                  <a:txBody>
                    <a:bodyPr/>
                    <a:lstStyle/>
                    <a:p>
                      <a:r>
                        <a:rPr lang="en-US" sz="1400" dirty="0" smtClean="0"/>
                        <a:t>Semestrial</a:t>
                      </a:r>
                      <a:endParaRPr lang="en-US" sz="1400" dirty="0"/>
                    </a:p>
                  </a:txBody>
                  <a:tcPr/>
                </a:tc>
              </a:tr>
              <a:tr h="182880">
                <a:tc>
                  <a:txBody>
                    <a:bodyPr/>
                    <a:lstStyle/>
                    <a:p>
                      <a:pPr algn="ctr"/>
                      <a:r>
                        <a:rPr lang="en-US" sz="1400" b="1" dirty="0" err="1" smtClean="0"/>
                        <a:t>Sulfuri</a:t>
                      </a:r>
                      <a:endParaRPr lang="en-US" sz="1400" b="1" dirty="0"/>
                    </a:p>
                  </a:txBody>
                  <a:tcPr/>
                </a:tc>
                <a:tc vMerge="1">
                  <a:txBody>
                    <a:bodyPr/>
                    <a:lstStyle/>
                    <a:p>
                      <a:pPr algn="ctr"/>
                      <a:endParaRPr lang="en-US" sz="1400" dirty="0"/>
                    </a:p>
                  </a:txBody>
                  <a:tcPr/>
                </a:tc>
                <a:tc>
                  <a:txBody>
                    <a:bodyPr/>
                    <a:lstStyle/>
                    <a:p>
                      <a:r>
                        <a:rPr lang="en-US" sz="1400" dirty="0" smtClean="0"/>
                        <a:t>0,5 mg/l</a:t>
                      </a:r>
                      <a:endParaRPr lang="en-US" sz="1400" dirty="0"/>
                    </a:p>
                  </a:txBody>
                  <a:tcPr/>
                </a:tc>
                <a:tc>
                  <a:txBody>
                    <a:bodyPr/>
                    <a:lstStyle/>
                    <a:p>
                      <a:r>
                        <a:rPr lang="en-US" sz="1400" dirty="0" smtClean="0"/>
                        <a:t>0,5 mg/l</a:t>
                      </a:r>
                      <a:endParaRPr lang="en-US" sz="1400" dirty="0"/>
                    </a:p>
                  </a:txBody>
                  <a:tcPr/>
                </a:tc>
                <a:tc>
                  <a:txBody>
                    <a:bodyPr/>
                    <a:lstStyle/>
                    <a:p>
                      <a:r>
                        <a:rPr lang="en-US" sz="1400" dirty="0" smtClean="0"/>
                        <a:t>Semestrial/</a:t>
                      </a:r>
                      <a:r>
                        <a:rPr lang="en-US" sz="1400" dirty="0" err="1" smtClean="0"/>
                        <a:t>trimestrial</a:t>
                      </a:r>
                      <a:endParaRPr lang="en-US" sz="1400" dirty="0"/>
                    </a:p>
                  </a:txBody>
                  <a:tcPr/>
                </a:tc>
              </a:tr>
              <a:tr h="182880">
                <a:tc>
                  <a:txBody>
                    <a:bodyPr/>
                    <a:lstStyle/>
                    <a:p>
                      <a:pPr algn="ctr"/>
                      <a:r>
                        <a:rPr lang="en-US" sz="1400" b="1" dirty="0" err="1" smtClean="0"/>
                        <a:t>Subst.extr</a:t>
                      </a:r>
                      <a:r>
                        <a:rPr lang="en-US" sz="1400" b="1" dirty="0" smtClean="0"/>
                        <a:t>.</a:t>
                      </a:r>
                      <a:endParaRPr lang="en-US" sz="1400" b="1" dirty="0"/>
                    </a:p>
                  </a:txBody>
                  <a:tcPr/>
                </a:tc>
                <a:tc>
                  <a:txBody>
                    <a:bodyPr/>
                    <a:lstStyle/>
                    <a:p>
                      <a:pPr algn="ctr"/>
                      <a:endParaRPr lang="en-US" sz="1400" dirty="0"/>
                    </a:p>
                  </a:txBody>
                  <a:tcPr/>
                </a:tc>
                <a:tc>
                  <a:txBody>
                    <a:bodyPr/>
                    <a:lstStyle/>
                    <a:p>
                      <a:r>
                        <a:rPr lang="en-US" sz="1400" dirty="0" smtClean="0"/>
                        <a:t>20 mg/l</a:t>
                      </a:r>
                      <a:endParaRPr lang="en-US" sz="1400" dirty="0"/>
                    </a:p>
                  </a:txBody>
                  <a:tcPr/>
                </a:tc>
                <a:tc>
                  <a:txBody>
                    <a:bodyPr/>
                    <a:lstStyle/>
                    <a:p>
                      <a:r>
                        <a:rPr lang="en-US" sz="1400" dirty="0" smtClean="0"/>
                        <a:t>20 mg/l</a:t>
                      </a:r>
                      <a:endParaRPr lang="en-US" sz="1400" dirty="0"/>
                    </a:p>
                  </a:txBody>
                  <a:tcPr/>
                </a:tc>
                <a:tc>
                  <a:txBody>
                    <a:bodyPr/>
                    <a:lstStyle/>
                    <a:p>
                      <a:r>
                        <a:rPr lang="en-US" sz="1400" dirty="0" err="1" smtClean="0"/>
                        <a:t>Trimestrial</a:t>
                      </a:r>
                      <a:r>
                        <a:rPr lang="en-US" sz="1400" dirty="0" smtClean="0"/>
                        <a:t>/</a:t>
                      </a:r>
                      <a:r>
                        <a:rPr lang="en-US" sz="1400" dirty="0" err="1" smtClean="0"/>
                        <a:t>trimestrial</a:t>
                      </a:r>
                      <a:endParaRPr lang="en-US" sz="1400" dirty="0"/>
                    </a:p>
                  </a:txBody>
                  <a:tcPr/>
                </a:tc>
              </a:tr>
              <a:tr h="182880">
                <a:tc>
                  <a:txBody>
                    <a:bodyPr/>
                    <a:lstStyle/>
                    <a:p>
                      <a:pPr algn="ctr"/>
                      <a:r>
                        <a:rPr lang="en-US" sz="1400" b="1" dirty="0" err="1" smtClean="0"/>
                        <a:t>Fenoli</a:t>
                      </a:r>
                      <a:endParaRPr lang="en-US" sz="1400" b="1" dirty="0"/>
                    </a:p>
                  </a:txBody>
                  <a:tcPr/>
                </a:tc>
                <a:tc>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0,3 mg/l</a:t>
                      </a:r>
                      <a:endParaRPr lang="en-US" sz="1400" dirty="0"/>
                    </a:p>
                  </a:txBody>
                  <a:tcPr/>
                </a:tc>
                <a:tc>
                  <a:txBody>
                    <a:bodyPr/>
                    <a:lstStyle/>
                    <a:p>
                      <a:r>
                        <a:rPr lang="en-US" sz="1400" dirty="0" smtClean="0"/>
                        <a:t>Semestrial </a:t>
                      </a:r>
                      <a:endParaRPr lang="en-US" sz="1400" dirty="0"/>
                    </a:p>
                  </a:txBody>
                  <a:tcPr/>
                </a:tc>
              </a:tr>
            </a:tbl>
          </a:graphicData>
        </a:graphic>
      </p:graphicFrame>
    </p:spTree>
    <p:extLst>
      <p:ext uri="{BB962C8B-B14F-4D97-AF65-F5344CB8AC3E}">
        <p14:creationId xmlns:p14="http://schemas.microsoft.com/office/powerpoint/2010/main" val="389394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47" y="57150"/>
            <a:ext cx="7970519" cy="369332"/>
          </a:xfrm>
          <a:prstGeom prst="rect">
            <a:avLst/>
          </a:prstGeom>
          <a:noFill/>
        </p:spPr>
        <p:txBody>
          <a:bodyPr wrap="square" rtlCol="0">
            <a:spAutoFit/>
          </a:bodyPr>
          <a:lstStyle/>
          <a:p>
            <a:pPr algn="ctr"/>
            <a:r>
              <a:rPr lang="en-US" dirty="0" err="1" smtClean="0">
                <a:solidFill>
                  <a:schemeClr val="bg1"/>
                </a:solidFill>
              </a:rPr>
              <a:t>Autoizatiile</a:t>
            </a:r>
            <a:r>
              <a:rPr lang="en-US" dirty="0" smtClean="0">
                <a:solidFill>
                  <a:schemeClr val="bg1"/>
                </a:solidFill>
              </a:rPr>
              <a:t> de </a:t>
            </a:r>
            <a:r>
              <a:rPr lang="en-US" dirty="0" err="1" smtClean="0">
                <a:solidFill>
                  <a:schemeClr val="bg1"/>
                </a:solidFill>
              </a:rPr>
              <a:t>mediu</a:t>
            </a:r>
            <a:r>
              <a:rPr lang="en-US" dirty="0" smtClean="0">
                <a:solidFill>
                  <a:schemeClr val="bg1"/>
                </a:solidFill>
              </a:rPr>
              <a:t> </a:t>
            </a:r>
            <a:r>
              <a:rPr lang="en-US" dirty="0" err="1" smtClean="0">
                <a:solidFill>
                  <a:schemeClr val="bg1"/>
                </a:solidFill>
              </a:rPr>
              <a:t>includ</a:t>
            </a:r>
            <a:r>
              <a:rPr lang="en-US" dirty="0" smtClean="0">
                <a:solidFill>
                  <a:schemeClr val="bg1"/>
                </a:solidFill>
              </a:rPr>
              <a:t> </a:t>
            </a:r>
            <a:r>
              <a:rPr lang="en-US" dirty="0" err="1" smtClean="0">
                <a:solidFill>
                  <a:schemeClr val="bg1"/>
                </a:solidFill>
              </a:rPr>
              <a:t>indicatorii</a:t>
            </a:r>
            <a:r>
              <a:rPr lang="en-US" dirty="0" smtClean="0">
                <a:solidFill>
                  <a:schemeClr val="bg1"/>
                </a:solidFill>
              </a:rPr>
              <a:t> de </a:t>
            </a:r>
            <a:r>
              <a:rPr lang="en-US" dirty="0" err="1" smtClean="0">
                <a:solidFill>
                  <a:schemeClr val="bg1"/>
                </a:solidFill>
              </a:rPr>
              <a:t>monitorizare</a:t>
            </a:r>
            <a:r>
              <a:rPr lang="en-US" dirty="0" smtClean="0">
                <a:solidFill>
                  <a:schemeClr val="bg1"/>
                </a:solidFill>
              </a:rPr>
              <a:t> (3) </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05544388"/>
              </p:ext>
            </p:extLst>
          </p:nvPr>
        </p:nvGraphicFramePr>
        <p:xfrm>
          <a:off x="498763" y="666750"/>
          <a:ext cx="8446034" cy="1493520"/>
        </p:xfrm>
        <a:graphic>
          <a:graphicData uri="http://schemas.openxmlformats.org/drawingml/2006/table">
            <a:tbl>
              <a:tblPr firstRow="1" bandRow="1">
                <a:tableStyleId>{5C22544A-7EE6-4342-B048-85BDC9FD1C3A}</a:tableStyleId>
              </a:tblPr>
              <a:tblGrid>
                <a:gridCol w="1623594"/>
                <a:gridCol w="1168699"/>
                <a:gridCol w="1691341"/>
                <a:gridCol w="2286000"/>
                <a:gridCol w="1676400"/>
              </a:tblGrid>
              <a:tr h="381000">
                <a:tc>
                  <a:txBody>
                    <a:bodyPr/>
                    <a:lstStyle/>
                    <a:p>
                      <a:pPr algn="ctr"/>
                      <a:r>
                        <a:rPr lang="en-US" sz="1600" dirty="0" smtClean="0"/>
                        <a:t>Indicator</a:t>
                      </a:r>
                      <a:endParaRPr lang="en-US" sz="1600" dirty="0"/>
                    </a:p>
                  </a:txBody>
                  <a:tcPr/>
                </a:tc>
                <a:tc>
                  <a:txBody>
                    <a:bodyPr/>
                    <a:lstStyle/>
                    <a:p>
                      <a:pPr algn="ctr"/>
                      <a:r>
                        <a:rPr lang="en-US" sz="1600" dirty="0" err="1" smtClean="0"/>
                        <a:t>Punct</a:t>
                      </a:r>
                      <a:r>
                        <a:rPr lang="en-US" sz="1600" dirty="0" smtClean="0"/>
                        <a:t> de </a:t>
                      </a:r>
                      <a:r>
                        <a:rPr lang="en-US" sz="1600" dirty="0" err="1" smtClean="0"/>
                        <a:t>emisie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PehartTec</a:t>
                      </a:r>
                      <a:r>
                        <a:rPr lang="en-US" sz="1600" baseline="0" dirty="0" smtClean="0"/>
                        <a:t> SA</a:t>
                      </a:r>
                      <a:endParaRPr lang="en-US" sz="1600" dirty="0" smtClean="0"/>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Metalicplas</a:t>
                      </a:r>
                      <a:r>
                        <a:rPr lang="en-US" sz="1600" dirty="0" smtClean="0"/>
                        <a:t> </a:t>
                      </a:r>
                      <a:r>
                        <a:rPr lang="en-US" sz="1600" dirty="0" err="1" smtClean="0"/>
                        <a:t>Impex</a:t>
                      </a:r>
                      <a:r>
                        <a:rPr lang="en-US" sz="1600" dirty="0" smtClean="0"/>
                        <a:t> SA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Periodicitate</a:t>
                      </a:r>
                      <a:endParaRPr lang="en-US" sz="1600" dirty="0"/>
                    </a:p>
                  </a:txBody>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smtClean="0"/>
                        <a:t>Cadmiu</a:t>
                      </a:r>
                      <a:endParaRPr lang="en-US" sz="1400" b="1" dirty="0"/>
                    </a:p>
                  </a:txBody>
                  <a:tcPr/>
                </a:tc>
                <a:tc>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0,2</a:t>
                      </a:r>
                      <a:r>
                        <a:rPr lang="en-US" sz="1400" baseline="0" dirty="0" smtClean="0"/>
                        <a:t> mg/l</a:t>
                      </a:r>
                      <a:endParaRPr lang="en-US" sz="1400" dirty="0"/>
                    </a:p>
                  </a:txBody>
                  <a:tcPr/>
                </a:tc>
                <a:tc>
                  <a:txBody>
                    <a:bodyPr/>
                    <a:lstStyle/>
                    <a:p>
                      <a:pPr algn="ctr"/>
                      <a:r>
                        <a:rPr lang="en-US" sz="1400" b="0" dirty="0" err="1" smtClean="0"/>
                        <a:t>Anuala</a:t>
                      </a:r>
                      <a:endParaRPr lang="en-US" sz="1400" b="0" dirty="0"/>
                    </a:p>
                  </a:txBody>
                  <a:tcPr/>
                </a:tc>
              </a:tr>
              <a:tr h="217714">
                <a:tc>
                  <a:txBody>
                    <a:bodyPr/>
                    <a:lstStyle/>
                    <a:p>
                      <a:pPr algn="ctr"/>
                      <a:r>
                        <a:rPr lang="en-US" sz="1400" b="1" dirty="0" err="1" smtClean="0"/>
                        <a:t>Aluminiu</a:t>
                      </a:r>
                      <a:endParaRPr lang="en-US" sz="1400" b="1" dirty="0"/>
                    </a:p>
                  </a:txBody>
                  <a:tcPr/>
                </a:tc>
                <a:tc>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5,0 mg/l</a:t>
                      </a:r>
                      <a:endParaRPr lang="en-US" sz="1400" dirty="0"/>
                    </a:p>
                  </a:txBody>
                  <a:tcPr/>
                </a:tc>
                <a:tc>
                  <a:txBody>
                    <a:bodyPr/>
                    <a:lstStyle/>
                    <a:p>
                      <a:pPr algn="ctr"/>
                      <a:r>
                        <a:rPr lang="en-US" sz="1400" b="0" dirty="0" err="1" smtClean="0"/>
                        <a:t>Anuala</a:t>
                      </a:r>
                      <a:endParaRPr lang="en-US" sz="1400" b="0" dirty="0"/>
                    </a:p>
                  </a:txBody>
                  <a:tcPr/>
                </a:tc>
              </a:tr>
              <a:tr h="283029">
                <a:tc>
                  <a:txBody>
                    <a:bodyPr/>
                    <a:lstStyle/>
                    <a:p>
                      <a:pPr algn="ctr"/>
                      <a:r>
                        <a:rPr lang="en-US" sz="1400" b="1" dirty="0" smtClean="0"/>
                        <a:t>Plumb</a:t>
                      </a:r>
                      <a:endParaRPr lang="en-US" sz="1400" b="1" dirty="0"/>
                    </a:p>
                  </a:txBody>
                  <a:tcPr/>
                </a:tc>
                <a:tc>
                  <a:txBody>
                    <a:bodyPr/>
                    <a:lstStyle/>
                    <a:p>
                      <a:pPr algn="ctr"/>
                      <a:endParaRPr lang="en-US" sz="1400" dirty="0"/>
                    </a:p>
                  </a:txBody>
                  <a:tcPr/>
                </a:tc>
                <a:tc>
                  <a:txBody>
                    <a:bodyPr/>
                    <a:lstStyle/>
                    <a:p>
                      <a:r>
                        <a:rPr lang="en-US" sz="1400" dirty="0" smtClean="0"/>
                        <a:t>-</a:t>
                      </a:r>
                      <a:endParaRPr lang="en-US" sz="1400" dirty="0"/>
                    </a:p>
                  </a:txBody>
                  <a:tcPr/>
                </a:tc>
                <a:tc>
                  <a:txBody>
                    <a:bodyPr/>
                    <a:lstStyle/>
                    <a:p>
                      <a:r>
                        <a:rPr lang="en-US" sz="1400" dirty="0" smtClean="0"/>
                        <a:t>0,2 mg/l</a:t>
                      </a:r>
                      <a:endParaRPr lang="en-US" sz="1400" dirty="0"/>
                    </a:p>
                  </a:txBody>
                  <a:tcPr/>
                </a:tc>
                <a:tc>
                  <a:txBody>
                    <a:bodyPr/>
                    <a:lstStyle/>
                    <a:p>
                      <a:pPr algn="ctr"/>
                      <a:r>
                        <a:rPr lang="en-US" sz="1400" b="0" dirty="0" err="1" smtClean="0"/>
                        <a:t>Anuala</a:t>
                      </a:r>
                      <a:r>
                        <a:rPr lang="en-US" sz="1400" b="0" dirty="0" smtClean="0"/>
                        <a:t> </a:t>
                      </a:r>
                      <a:endParaRPr lang="en-US" sz="1400" b="0" dirty="0"/>
                    </a:p>
                  </a:txBody>
                  <a:tcPr/>
                </a:tc>
              </a:tr>
            </a:tbl>
          </a:graphicData>
        </a:graphic>
      </p:graphicFrame>
      <p:sp>
        <p:nvSpPr>
          <p:cNvPr id="2" name="TextBox 1"/>
          <p:cNvSpPr txBox="1"/>
          <p:nvPr/>
        </p:nvSpPr>
        <p:spPr>
          <a:xfrm>
            <a:off x="762000" y="3028950"/>
            <a:ext cx="7296806" cy="923330"/>
          </a:xfrm>
          <a:prstGeom prst="rect">
            <a:avLst/>
          </a:prstGeom>
          <a:noFill/>
        </p:spPr>
        <p:txBody>
          <a:bodyPr wrap="none" rtlCol="0">
            <a:spAutoFit/>
          </a:bodyPr>
          <a:lstStyle/>
          <a:p>
            <a:r>
              <a:rPr lang="en-US" b="1" dirty="0" err="1" smtClean="0">
                <a:solidFill>
                  <a:schemeClr val="bg1"/>
                </a:solidFill>
              </a:rPr>
              <a:t>Alte</a:t>
            </a:r>
            <a:r>
              <a:rPr lang="en-US" b="1" dirty="0" smtClean="0">
                <a:solidFill>
                  <a:schemeClr val="bg1"/>
                </a:solidFill>
              </a:rPr>
              <a:t> </a:t>
            </a:r>
            <a:r>
              <a:rPr lang="en-US" b="1" dirty="0" err="1" smtClean="0">
                <a:solidFill>
                  <a:schemeClr val="bg1"/>
                </a:solidFill>
              </a:rPr>
              <a:t>monitorizari</a:t>
            </a:r>
            <a:r>
              <a:rPr lang="en-US" b="1" dirty="0" smtClean="0">
                <a:solidFill>
                  <a:schemeClr val="bg1"/>
                </a:solidFill>
              </a:rPr>
              <a:t>: ape </a:t>
            </a:r>
            <a:r>
              <a:rPr lang="en-US" b="1" dirty="0" err="1" smtClean="0">
                <a:solidFill>
                  <a:schemeClr val="bg1"/>
                </a:solidFill>
              </a:rPr>
              <a:t>menajere</a:t>
            </a:r>
            <a:r>
              <a:rPr lang="en-US" b="1" dirty="0" smtClean="0">
                <a:solidFill>
                  <a:schemeClr val="bg1"/>
                </a:solidFill>
              </a:rPr>
              <a:t>, ape </a:t>
            </a:r>
            <a:r>
              <a:rPr lang="en-US" b="1" dirty="0" err="1" smtClean="0">
                <a:solidFill>
                  <a:schemeClr val="bg1"/>
                </a:solidFill>
              </a:rPr>
              <a:t>subterane</a:t>
            </a:r>
            <a:r>
              <a:rPr lang="en-US" b="1" dirty="0" smtClean="0">
                <a:solidFill>
                  <a:schemeClr val="bg1"/>
                </a:solidFill>
              </a:rPr>
              <a:t>, ape </a:t>
            </a:r>
            <a:r>
              <a:rPr lang="en-US" b="1" dirty="0" err="1" smtClean="0">
                <a:solidFill>
                  <a:schemeClr val="bg1"/>
                </a:solidFill>
              </a:rPr>
              <a:t>pluviale</a:t>
            </a:r>
            <a:r>
              <a:rPr lang="en-US" b="1" dirty="0" smtClean="0">
                <a:solidFill>
                  <a:schemeClr val="bg1"/>
                </a:solidFill>
              </a:rPr>
              <a:t>, sol, </a:t>
            </a:r>
            <a:r>
              <a:rPr lang="en-US" b="1" dirty="0" err="1" smtClean="0">
                <a:solidFill>
                  <a:schemeClr val="bg1"/>
                </a:solidFill>
              </a:rPr>
              <a:t>zgomot</a:t>
            </a:r>
            <a:r>
              <a:rPr lang="en-US" b="1" dirty="0" smtClean="0">
                <a:solidFill>
                  <a:schemeClr val="bg1"/>
                </a:solidFill>
              </a:rPr>
              <a:t>. </a:t>
            </a:r>
          </a:p>
          <a:p>
            <a:r>
              <a:rPr lang="en-US" b="1" dirty="0" err="1" smtClean="0">
                <a:solidFill>
                  <a:schemeClr val="bg1"/>
                </a:solidFill>
              </a:rPr>
              <a:t>Gestiunea</a:t>
            </a:r>
            <a:r>
              <a:rPr lang="en-US" b="1" dirty="0" smtClean="0">
                <a:solidFill>
                  <a:schemeClr val="bg1"/>
                </a:solidFill>
              </a:rPr>
              <a:t> </a:t>
            </a:r>
            <a:r>
              <a:rPr lang="en-US" b="1" dirty="0" err="1" smtClean="0">
                <a:solidFill>
                  <a:schemeClr val="bg1"/>
                </a:solidFill>
              </a:rPr>
              <a:t>deseurilor</a:t>
            </a:r>
            <a:r>
              <a:rPr lang="en-US" b="1" dirty="0" smtClean="0">
                <a:solidFill>
                  <a:schemeClr val="bg1"/>
                </a:solidFill>
              </a:rPr>
              <a:t> – </a:t>
            </a:r>
            <a:r>
              <a:rPr lang="en-US" b="1" dirty="0" err="1" smtClean="0">
                <a:solidFill>
                  <a:schemeClr val="bg1"/>
                </a:solidFill>
              </a:rPr>
              <a:t>eliminare</a:t>
            </a:r>
            <a:r>
              <a:rPr lang="en-US" b="1" dirty="0" smtClean="0">
                <a:solidFill>
                  <a:schemeClr val="bg1"/>
                </a:solidFill>
              </a:rPr>
              <a:t>/</a:t>
            </a:r>
            <a:r>
              <a:rPr lang="en-US" b="1" dirty="0" err="1" smtClean="0">
                <a:solidFill>
                  <a:schemeClr val="bg1"/>
                </a:solidFill>
              </a:rPr>
              <a:t>valorificare</a:t>
            </a:r>
            <a:endParaRPr lang="en-US" b="1" dirty="0" smtClean="0">
              <a:solidFill>
                <a:schemeClr val="bg1"/>
              </a:solidFill>
            </a:endParaRPr>
          </a:p>
          <a:p>
            <a:endParaRPr lang="en-US" dirty="0"/>
          </a:p>
        </p:txBody>
      </p:sp>
    </p:spTree>
    <p:extLst>
      <p:ext uri="{BB962C8B-B14F-4D97-AF65-F5344CB8AC3E}">
        <p14:creationId xmlns:p14="http://schemas.microsoft.com/office/powerpoint/2010/main" val="295362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8077200" cy="857250"/>
          </a:xfrm>
        </p:spPr>
        <p:txBody>
          <a:bodyPr>
            <a:normAutofit fontScale="90000"/>
          </a:bodyPr>
          <a:lstStyle/>
          <a:p>
            <a:pPr algn="ctr"/>
            <a:r>
              <a:rPr lang="en-US" sz="3200" dirty="0" err="1" smtClean="0">
                <a:solidFill>
                  <a:schemeClr val="bg1"/>
                </a:solidFill>
              </a:rPr>
              <a:t>Costurile</a:t>
            </a:r>
            <a:r>
              <a:rPr lang="en-US" sz="3200" dirty="0" smtClean="0">
                <a:solidFill>
                  <a:schemeClr val="bg1"/>
                </a:solidFill>
              </a:rPr>
              <a:t> </a:t>
            </a:r>
            <a:r>
              <a:rPr lang="en-US" sz="3200" dirty="0" err="1" smtClean="0">
                <a:solidFill>
                  <a:schemeClr val="bg1"/>
                </a:solidFill>
              </a:rPr>
              <a:t>conformarii</a:t>
            </a:r>
            <a:r>
              <a:rPr lang="en-US" sz="3200" dirty="0" smtClean="0">
                <a:solidFill>
                  <a:schemeClr val="bg1"/>
                </a:solidFill>
              </a:rPr>
              <a:t> cu </a:t>
            </a:r>
            <a:r>
              <a:rPr lang="en-US" sz="3200" dirty="0" err="1" smtClean="0">
                <a:solidFill>
                  <a:schemeClr val="bg1"/>
                </a:solidFill>
              </a:rPr>
              <a:t>prevederile</a:t>
            </a:r>
            <a:r>
              <a:rPr lang="en-US" sz="3200" dirty="0" smtClean="0">
                <a:solidFill>
                  <a:schemeClr val="bg1"/>
                </a:solidFill>
              </a:rPr>
              <a:t> AIM </a:t>
            </a:r>
            <a:br>
              <a:rPr lang="en-US" sz="3200" dirty="0" smtClean="0">
                <a:solidFill>
                  <a:schemeClr val="bg1"/>
                </a:solidFill>
              </a:rPr>
            </a:br>
            <a:r>
              <a:rPr lang="en-US" sz="3200" dirty="0" smtClean="0">
                <a:solidFill>
                  <a:schemeClr val="bg1"/>
                </a:solidFill>
              </a:rPr>
              <a:t>PEHART TEC SA (2015)</a:t>
            </a:r>
            <a:endParaRPr lang="en-US" sz="3200" dirty="0">
              <a:solidFill>
                <a:schemeClr val="bg1"/>
              </a:solidFill>
            </a:endParaRPr>
          </a:p>
        </p:txBody>
      </p:sp>
      <p:graphicFrame>
        <p:nvGraphicFramePr>
          <p:cNvPr id="8" name="Chart 7"/>
          <p:cNvGraphicFramePr/>
          <p:nvPr>
            <p:extLst>
              <p:ext uri="{D42A27DB-BD31-4B8C-83A1-F6EECF244321}">
                <p14:modId xmlns:p14="http://schemas.microsoft.com/office/powerpoint/2010/main" val="305679085"/>
              </p:ext>
            </p:extLst>
          </p:nvPr>
        </p:nvGraphicFramePr>
        <p:xfrm>
          <a:off x="609600" y="1063229"/>
          <a:ext cx="79248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4275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23950"/>
            <a:ext cx="8382000" cy="1692771"/>
          </a:xfrm>
          <a:prstGeom prst="rect">
            <a:avLst/>
          </a:prstGeom>
        </p:spPr>
        <p:txBody>
          <a:bodyPr wrap="square">
            <a:spAutoFit/>
          </a:bodyPr>
          <a:lstStyle/>
          <a:p>
            <a:pPr algn="ctr"/>
            <a:r>
              <a:rPr lang="ro-RO" sz="2400" i="1" u="sng" dirty="0">
                <a:solidFill>
                  <a:schemeClr val="bg1"/>
                </a:solidFill>
                <a:effectLst>
                  <a:outerShdw blurRad="38100" dist="38100" dir="2700000" algn="tl">
                    <a:srgbClr val="000000">
                      <a:alpha val="43137"/>
                    </a:srgbClr>
                  </a:outerShdw>
                </a:effectLst>
                <a:latin typeface="Calibri" panose="020F0502020204030204" pitchFamily="34" charset="0"/>
              </a:rPr>
              <a:t>Modul de conformare a </a:t>
            </a:r>
            <a:r>
              <a:rPr lang="ro-RO" sz="2400" i="1" u="sng" dirty="0" smtClean="0">
                <a:solidFill>
                  <a:schemeClr val="bg1"/>
                </a:solidFill>
                <a:effectLst>
                  <a:outerShdw blurRad="38100" dist="38100" dir="2700000" algn="tl">
                    <a:srgbClr val="000000">
                      <a:alpha val="43137"/>
                    </a:srgbClr>
                  </a:outerShdw>
                </a:effectLst>
                <a:latin typeface="Calibri" panose="020F0502020204030204" pitchFamily="34" charset="0"/>
              </a:rPr>
              <a:t>instalati</a:t>
            </a:r>
            <a:r>
              <a:rPr lang="en-US" sz="2400" i="1" u="sng" dirty="0" err="1" smtClean="0">
                <a:solidFill>
                  <a:schemeClr val="bg1"/>
                </a:solidFill>
                <a:effectLst>
                  <a:outerShdw blurRad="38100" dist="38100" dir="2700000" algn="tl">
                    <a:srgbClr val="000000">
                      <a:alpha val="43137"/>
                    </a:srgbClr>
                  </a:outerShdw>
                </a:effectLst>
                <a:latin typeface="Calibri" panose="020F0502020204030204" pitchFamily="34" charset="0"/>
              </a:rPr>
              <a:t>ilor</a:t>
            </a:r>
            <a:r>
              <a:rPr lang="en-US" sz="2400" i="1" u="sng" dirty="0" smtClean="0">
                <a:solidFill>
                  <a:schemeClr val="bg1"/>
                </a:solidFill>
                <a:effectLst>
                  <a:outerShdw blurRad="38100" dist="38100" dir="2700000" algn="tl">
                    <a:srgbClr val="000000">
                      <a:alpha val="43137"/>
                    </a:srgbClr>
                  </a:outerShdw>
                </a:effectLst>
                <a:latin typeface="Calibri" panose="020F0502020204030204" pitchFamily="34" charset="0"/>
              </a:rPr>
              <a:t> de </a:t>
            </a:r>
            <a:r>
              <a:rPr lang="en-US" sz="2400" i="1" u="sng" dirty="0" err="1" smtClean="0">
                <a:solidFill>
                  <a:schemeClr val="bg1"/>
                </a:solidFill>
                <a:effectLst>
                  <a:outerShdw blurRad="38100" dist="38100" dir="2700000" algn="tl">
                    <a:srgbClr val="000000">
                      <a:alpha val="43137"/>
                    </a:srgbClr>
                  </a:outerShdw>
                </a:effectLst>
                <a:latin typeface="Calibri" panose="020F0502020204030204" pitchFamily="34" charset="0"/>
              </a:rPr>
              <a:t>producere</a:t>
            </a:r>
            <a:r>
              <a:rPr lang="en-US" sz="2400" i="1" u="sng" dirty="0" smtClean="0">
                <a:solidFill>
                  <a:schemeClr val="bg1"/>
                </a:solidFill>
                <a:effectLst>
                  <a:outerShdw blurRad="38100" dist="38100" dir="2700000" algn="tl">
                    <a:srgbClr val="000000">
                      <a:alpha val="43137"/>
                    </a:srgbClr>
                  </a:outerShdw>
                </a:effectLst>
                <a:latin typeface="Calibri" panose="020F0502020204030204" pitchFamily="34" charset="0"/>
              </a:rPr>
              <a:t> a </a:t>
            </a:r>
            <a:r>
              <a:rPr lang="en-US" sz="2400" i="1" u="sng" dirty="0" err="1" smtClean="0">
                <a:solidFill>
                  <a:schemeClr val="bg1"/>
                </a:solidFill>
                <a:effectLst>
                  <a:outerShdw blurRad="38100" dist="38100" dir="2700000" algn="tl">
                    <a:srgbClr val="000000">
                      <a:alpha val="43137"/>
                    </a:srgbClr>
                  </a:outerShdw>
                </a:effectLst>
                <a:latin typeface="Calibri" panose="020F0502020204030204" pitchFamily="34" charset="0"/>
              </a:rPr>
              <a:t>hartiei</a:t>
            </a:r>
            <a:r>
              <a:rPr lang="en-US" sz="2400" i="1" u="sng" dirty="0" smtClean="0">
                <a:solidFill>
                  <a:schemeClr val="bg1"/>
                </a:solidFill>
                <a:effectLst>
                  <a:outerShdw blurRad="38100" dist="38100" dir="2700000" algn="tl">
                    <a:srgbClr val="000000">
                      <a:alpha val="43137"/>
                    </a:srgbClr>
                  </a:outerShdw>
                </a:effectLst>
                <a:latin typeface="Calibri" panose="020F0502020204030204" pitchFamily="34" charset="0"/>
              </a:rPr>
              <a:t> tissue</a:t>
            </a:r>
          </a:p>
          <a:p>
            <a:pPr algn="ctr"/>
            <a:r>
              <a:rPr lang="ro-RO" sz="2000" dirty="0" smtClean="0">
                <a:solidFill>
                  <a:schemeClr val="bg1"/>
                </a:solidFill>
                <a:effectLst>
                  <a:outerShdw blurRad="38100" dist="38100" dir="2700000" algn="tl">
                    <a:srgbClr val="000000">
                      <a:alpha val="43137"/>
                    </a:srgbClr>
                  </a:outerShdw>
                </a:effectLst>
                <a:latin typeface="Calibri" panose="020F0502020204030204" pitchFamily="34" charset="0"/>
              </a:rPr>
              <a:t>cu </a:t>
            </a:r>
            <a:r>
              <a:rPr lang="ro-RO" sz="2000" dirty="0">
                <a:solidFill>
                  <a:schemeClr val="bg1"/>
                </a:solidFill>
                <a:effectLst>
                  <a:outerShdw blurRad="38100" dist="38100" dir="2700000" algn="tl">
                    <a:srgbClr val="000000">
                      <a:alpha val="43137"/>
                    </a:srgbClr>
                  </a:outerShdw>
                </a:effectLst>
                <a:latin typeface="Calibri" panose="020F0502020204030204" pitchFamily="34" charset="0"/>
              </a:rPr>
              <a:t>DECIZIA DE PUNERE ÎN APLICARE A COMISIEI de stabilire a concluziilor privind cele mai bune tehnici disponibile (BAT), în temeiul Directivei 2010/75/ UE  a  Parlamentului  European  și  a  Consiliului,  pentru  producerea  celulozei,  hârtiei  și cartonului (2014/687/UE)</a:t>
            </a:r>
            <a:endParaRPr lang="en-US" sz="2000" dirty="0">
              <a:solidFill>
                <a:schemeClr val="bg1"/>
              </a:solidFill>
            </a:endParaRPr>
          </a:p>
        </p:txBody>
      </p:sp>
    </p:spTree>
    <p:extLst>
      <p:ext uri="{BB962C8B-B14F-4D97-AF65-F5344CB8AC3E}">
        <p14:creationId xmlns:p14="http://schemas.microsoft.com/office/powerpoint/2010/main" val="75557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1212576"/>
              </p:ext>
            </p:extLst>
          </p:nvPr>
        </p:nvGraphicFramePr>
        <p:xfrm>
          <a:off x="304800" y="334773"/>
          <a:ext cx="8534400" cy="3150657"/>
        </p:xfrm>
        <a:graphic>
          <a:graphicData uri="http://schemas.openxmlformats.org/drawingml/2006/table">
            <a:tbl>
              <a:tblPr firstRow="1" bandRow="1">
                <a:tableStyleId>{5C22544A-7EE6-4342-B048-85BDC9FD1C3A}</a:tableStyleId>
              </a:tblPr>
              <a:tblGrid>
                <a:gridCol w="2133600"/>
                <a:gridCol w="2133600"/>
                <a:gridCol w="2133600"/>
                <a:gridCol w="2133600"/>
              </a:tblGrid>
              <a:tr h="329880">
                <a:tc gridSpan="4">
                  <a:txBody>
                    <a:bodyPr/>
                    <a:lstStyle/>
                    <a:p>
                      <a:pPr algn="ctr"/>
                      <a:r>
                        <a:rPr lang="en-US" dirty="0" err="1" smtClean="0"/>
                        <a:t>Sistemul</a:t>
                      </a:r>
                      <a:r>
                        <a:rPr lang="en-US" dirty="0" smtClean="0"/>
                        <a:t> de management de </a:t>
                      </a:r>
                      <a:r>
                        <a:rPr lang="en-US" dirty="0" err="1" smtClean="0"/>
                        <a:t>mediu</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9704">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1108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dk1"/>
                          </a:solidFill>
                          <a:effectLst>
                            <a:outerShdw blurRad="38100" dist="38100" dir="2700000" algn="tl">
                              <a:srgbClr val="000000">
                                <a:alpha val="43137"/>
                              </a:srgbClr>
                            </a:outerShdw>
                          </a:effectLst>
                          <a:latin typeface="+mn-lt"/>
                          <a:ea typeface="+mn-ea"/>
                          <a:cs typeface="+mn-cs"/>
                        </a:rPr>
                        <a:t>BAT 1. </a:t>
                      </a:r>
                      <a:r>
                        <a:rPr lang="en-US" sz="1200" b="0" i="0" u="none" strike="noStrike" kern="1200" baseline="0" dirty="0" err="1" smtClean="0">
                          <a:solidFill>
                            <a:schemeClr val="dk1"/>
                          </a:solidFill>
                          <a:latin typeface="+mn-lt"/>
                          <a:ea typeface="+mn-ea"/>
                          <a:cs typeface="+mn-cs"/>
                        </a:rPr>
                        <a:t>În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vederea</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îmbunătățirii</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performanței</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generale</a:t>
                      </a:r>
                      <a:r>
                        <a:rPr lang="en-US" sz="1200" b="0" i="0" u="none" strike="noStrike" kern="1200" baseline="0" dirty="0" smtClean="0">
                          <a:solidFill>
                            <a:schemeClr val="dk1"/>
                          </a:solidFill>
                          <a:latin typeface="+mn-lt"/>
                          <a:ea typeface="+mn-ea"/>
                          <a:cs typeface="+mn-cs"/>
                        </a:rPr>
                        <a:t> de </a:t>
                      </a:r>
                      <a:r>
                        <a:rPr lang="en-US" sz="1200" b="0" i="0" u="none" strike="noStrike" kern="1200" baseline="0" dirty="0" err="1" smtClean="0">
                          <a:solidFill>
                            <a:schemeClr val="dk1"/>
                          </a:solidFill>
                          <a:latin typeface="+mn-lt"/>
                          <a:ea typeface="+mn-ea"/>
                          <a:cs typeface="+mn-cs"/>
                        </a:rPr>
                        <a:t>mediu</a:t>
                      </a:r>
                      <a:r>
                        <a:rPr lang="en-US" sz="1200" b="0" i="0" u="none" strike="noStrike" kern="1200" baseline="0" dirty="0" smtClean="0">
                          <a:solidFill>
                            <a:schemeClr val="dk1"/>
                          </a:solidFill>
                          <a:latin typeface="+mn-lt"/>
                          <a:ea typeface="+mn-ea"/>
                          <a:cs typeface="+mn-cs"/>
                        </a:rPr>
                        <a:t> a </a:t>
                      </a:r>
                      <a:r>
                        <a:rPr lang="en-US" sz="1200" b="0" i="0" u="none" strike="noStrike" kern="1200" baseline="0" dirty="0" err="1" smtClean="0">
                          <a:solidFill>
                            <a:schemeClr val="dk1"/>
                          </a:solidFill>
                          <a:latin typeface="+mn-lt"/>
                          <a:ea typeface="+mn-ea"/>
                          <a:cs typeface="+mn-cs"/>
                        </a:rPr>
                        <a:t>fabricilor</a:t>
                      </a:r>
                      <a:r>
                        <a:rPr lang="en-US" sz="1200" b="0" i="0" u="none" strike="noStrike" kern="1200" baseline="0" dirty="0" smtClean="0">
                          <a:solidFill>
                            <a:schemeClr val="dk1"/>
                          </a:solidFill>
                          <a:latin typeface="+mn-lt"/>
                          <a:ea typeface="+mn-ea"/>
                          <a:cs typeface="+mn-cs"/>
                        </a:rPr>
                        <a:t> de </a:t>
                      </a:r>
                      <a:r>
                        <a:rPr lang="en-US" sz="1200" b="0" i="0" u="none" strike="noStrike" kern="1200" baseline="0" dirty="0" err="1" smtClean="0">
                          <a:solidFill>
                            <a:schemeClr val="dk1"/>
                          </a:solidFill>
                          <a:latin typeface="+mn-lt"/>
                          <a:ea typeface="+mn-ea"/>
                          <a:cs typeface="+mn-cs"/>
                        </a:rPr>
                        <a:t>celuloză</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hârtie</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și</a:t>
                      </a:r>
                      <a:r>
                        <a:rPr lang="en-US" sz="1200" b="0" i="0" u="none" strike="noStrike" kern="1200" baseline="0" dirty="0" smtClean="0">
                          <a:solidFill>
                            <a:schemeClr val="dk1"/>
                          </a:solidFill>
                          <a:latin typeface="+mn-lt"/>
                          <a:ea typeface="+mn-ea"/>
                          <a:cs typeface="+mn-cs"/>
                        </a:rPr>
                        <a:t> carton, BAT </a:t>
                      </a:r>
                      <a:r>
                        <a:rPr lang="en-US" sz="1200" b="0" i="0" u="none" strike="noStrike" kern="1200" baseline="0" dirty="0" err="1" smtClean="0">
                          <a:solidFill>
                            <a:schemeClr val="dk1"/>
                          </a:solidFill>
                          <a:latin typeface="+mn-lt"/>
                          <a:ea typeface="+mn-ea"/>
                          <a:cs typeface="+mn-cs"/>
                        </a:rPr>
                        <a:t>constă</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în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punerea</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în</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aplicare</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și</a:t>
                      </a:r>
                      <a:r>
                        <a:rPr lang="en-US" sz="1200" b="0" i="0" u="none" strike="noStrike" kern="1200" baseline="0" dirty="0" smtClean="0">
                          <a:solidFill>
                            <a:schemeClr val="dk1"/>
                          </a:solidFill>
                          <a:latin typeface="+mn-lt"/>
                          <a:ea typeface="+mn-ea"/>
                          <a:cs typeface="+mn-cs"/>
                        </a:rPr>
                        <a:t> </a:t>
                      </a:r>
                      <a:r>
                        <a:rPr lang="en-US" sz="1200" b="0" i="0" u="none" strike="noStrike" kern="1200" baseline="0" dirty="0" err="1" smtClean="0">
                          <a:solidFill>
                            <a:schemeClr val="dk1"/>
                          </a:solidFill>
                          <a:latin typeface="+mn-lt"/>
                          <a:ea typeface="+mn-ea"/>
                          <a:cs typeface="+mn-cs"/>
                        </a:rPr>
                        <a:t>aderarea</a:t>
                      </a:r>
                      <a:r>
                        <a:rPr lang="en-US" sz="1200" b="0" i="0" u="none" strike="noStrike" kern="1200" baseline="0" dirty="0" smtClean="0">
                          <a:solidFill>
                            <a:schemeClr val="dk1"/>
                          </a:solidFill>
                          <a:latin typeface="+mn-lt"/>
                          <a:ea typeface="+mn-ea"/>
                          <a:cs typeface="+mn-cs"/>
                        </a:rPr>
                        <a:t> la un </a:t>
                      </a:r>
                      <a:r>
                        <a:rPr lang="en-US" sz="1200" b="0" i="0" u="none" strike="noStrike" kern="1200" baseline="0" dirty="0" err="1" smtClean="0">
                          <a:solidFill>
                            <a:schemeClr val="dk1"/>
                          </a:solidFill>
                          <a:latin typeface="+mn-lt"/>
                          <a:ea typeface="+mn-ea"/>
                          <a:cs typeface="+mn-cs"/>
                        </a:rPr>
                        <a:t>sistem</a:t>
                      </a:r>
                      <a:r>
                        <a:rPr lang="en-US" sz="1200" b="0" i="0" u="none" strike="noStrike" kern="1200" baseline="0" dirty="0" smtClean="0">
                          <a:solidFill>
                            <a:schemeClr val="dk1"/>
                          </a:solidFill>
                          <a:latin typeface="+mn-lt"/>
                          <a:ea typeface="+mn-ea"/>
                          <a:cs typeface="+mn-cs"/>
                        </a:rPr>
                        <a:t> de management de </a:t>
                      </a:r>
                      <a:r>
                        <a:rPr lang="en-US" sz="1200" b="0" i="0" u="none" strike="noStrike" kern="1200" baseline="0" dirty="0" err="1" smtClean="0">
                          <a:solidFill>
                            <a:schemeClr val="dk1"/>
                          </a:solidFill>
                          <a:latin typeface="+mn-lt"/>
                          <a:ea typeface="+mn-ea"/>
                          <a:cs typeface="+mn-cs"/>
                        </a:rPr>
                        <a:t>mediu</a:t>
                      </a:r>
                      <a:r>
                        <a:rPr lang="en-US" sz="1200" b="0" i="0" u="none" strike="noStrike" kern="1200" baseline="0" dirty="0" smtClean="0">
                          <a:solidFill>
                            <a:schemeClr val="dk1"/>
                          </a:solidFill>
                          <a:latin typeface="+mn-lt"/>
                          <a:ea typeface="+mn-ea"/>
                          <a:cs typeface="+mn-cs"/>
                        </a:rPr>
                        <a:t> (EMS)</a:t>
                      </a:r>
                      <a:endParaRPr lang="en-US" sz="1200" dirty="0">
                        <a:latin typeface="+mj-lt"/>
                      </a:endParaRPr>
                    </a:p>
                  </a:txBody>
                  <a:tcPr/>
                </a:tc>
                <a:tc>
                  <a:txBody>
                    <a:bodyPr/>
                    <a:lstStyle/>
                    <a:p>
                      <a:pPr>
                        <a:lnSpc>
                          <a:spcPct val="107000"/>
                        </a:lnSpc>
                        <a:spcAft>
                          <a:spcPts val="0"/>
                        </a:spcAft>
                      </a:pPr>
                      <a:r>
                        <a:rPr lang="en-US" sz="1200" dirty="0" smtClean="0">
                          <a:latin typeface="+mj-lt"/>
                        </a:rPr>
                        <a:t>Are </a:t>
                      </a:r>
                      <a:r>
                        <a:rPr lang="en-US" sz="1200" dirty="0" err="1" smtClean="0">
                          <a:latin typeface="+mj-lt"/>
                        </a:rPr>
                        <a:t>implementat</a:t>
                      </a:r>
                      <a:r>
                        <a:rPr lang="en-US" sz="1200" baseline="0" dirty="0" smtClean="0">
                          <a:latin typeface="+mj-lt"/>
                        </a:rPr>
                        <a:t> </a:t>
                      </a:r>
                      <a:r>
                        <a:rPr lang="en-US" sz="1200" baseline="0" dirty="0" err="1" smtClean="0">
                          <a:latin typeface="+mj-lt"/>
                        </a:rPr>
                        <a:t>si</a:t>
                      </a:r>
                      <a:r>
                        <a:rPr lang="en-US" sz="1200" baseline="0" dirty="0" smtClean="0">
                          <a:latin typeface="+mj-lt"/>
                        </a:rPr>
                        <a:t> </a:t>
                      </a:r>
                      <a:r>
                        <a:rPr lang="en-US" sz="1200" baseline="0" dirty="0" err="1" smtClean="0">
                          <a:latin typeface="+mj-lt"/>
                        </a:rPr>
                        <a:t>certificat</a:t>
                      </a:r>
                      <a:r>
                        <a:rPr lang="en-US" sz="1200" baseline="0" dirty="0" smtClean="0">
                          <a:latin typeface="+mj-lt"/>
                        </a:rPr>
                        <a:t> </a:t>
                      </a:r>
                      <a:r>
                        <a:rPr lang="en-US" sz="1200" baseline="0" dirty="0" err="1" smtClean="0">
                          <a:latin typeface="+mj-lt"/>
                        </a:rPr>
                        <a:t>sistemul</a:t>
                      </a:r>
                      <a:r>
                        <a:rPr lang="en-US" sz="1200" baseline="0" dirty="0" smtClean="0">
                          <a:latin typeface="+mj-lt"/>
                        </a:rPr>
                        <a:t> de management de </a:t>
                      </a:r>
                      <a:r>
                        <a:rPr lang="en-US" sz="1200" baseline="0" dirty="0" err="1" smtClean="0">
                          <a:latin typeface="+mj-lt"/>
                        </a:rPr>
                        <a:t>mediu</a:t>
                      </a:r>
                      <a:r>
                        <a:rPr lang="en-US" sz="1200" baseline="0" dirty="0" smtClean="0">
                          <a:latin typeface="+mj-lt"/>
                        </a:rPr>
                        <a:t>, conform ISO 14001</a:t>
                      </a:r>
                    </a:p>
                    <a:p>
                      <a:pPr>
                        <a:lnSpc>
                          <a:spcPct val="107000"/>
                        </a:lnSpc>
                        <a:spcAft>
                          <a:spcPts val="0"/>
                        </a:spcAft>
                      </a:pPr>
                      <a:r>
                        <a:rPr lang="en-US" sz="1200" baseline="0" dirty="0" err="1" smtClean="0">
                          <a:latin typeface="+mj-lt"/>
                        </a:rPr>
                        <a:t>Certificat</a:t>
                      </a:r>
                      <a:r>
                        <a:rPr lang="en-US" sz="1200" baseline="0" dirty="0" smtClean="0">
                          <a:latin typeface="+mj-lt"/>
                        </a:rPr>
                        <a:t> nr.EM-3985 HH </a:t>
                      </a:r>
                      <a:r>
                        <a:rPr lang="en-US" sz="1200" baseline="0" dirty="0" err="1" smtClean="0">
                          <a:latin typeface="+mj-lt"/>
                        </a:rPr>
                        <a:t>emis</a:t>
                      </a:r>
                      <a:r>
                        <a:rPr lang="en-US" sz="1200" baseline="0" dirty="0" smtClean="0">
                          <a:latin typeface="+mj-lt"/>
                        </a:rPr>
                        <a:t> de </a:t>
                      </a:r>
                      <a:r>
                        <a:rPr lang="en-US" sz="1200" baseline="0" dirty="0" err="1" smtClean="0">
                          <a:latin typeface="+mj-lt"/>
                        </a:rPr>
                        <a:t>Germanicher</a:t>
                      </a:r>
                      <a:r>
                        <a:rPr lang="en-US" sz="1200" baseline="0" dirty="0" smtClean="0">
                          <a:latin typeface="+mj-lt"/>
                        </a:rPr>
                        <a:t> </a:t>
                      </a:r>
                      <a:r>
                        <a:rPr lang="en-US" sz="1200" baseline="0" dirty="0" err="1" smtClean="0">
                          <a:latin typeface="+mj-lt"/>
                        </a:rPr>
                        <a:t>Loyd</a:t>
                      </a:r>
                      <a:r>
                        <a:rPr lang="en-US" sz="1200" baseline="0" dirty="0" smtClean="0">
                          <a:latin typeface="+mj-lt"/>
                        </a:rPr>
                        <a:t>.</a:t>
                      </a:r>
                    </a:p>
                    <a:p>
                      <a:pPr>
                        <a:lnSpc>
                          <a:spcPct val="107000"/>
                        </a:lnSpc>
                        <a:spcAft>
                          <a:spcPts val="0"/>
                        </a:spcAft>
                      </a:pPr>
                      <a:endParaRPr lang="en-US" sz="1200" baseline="0" dirty="0" smtClean="0">
                        <a:latin typeface="+mj-lt"/>
                      </a:endParaRPr>
                    </a:p>
                  </a:txBody>
                  <a:tcPr/>
                </a:tc>
                <a:tc>
                  <a:txBody>
                    <a:bodyPr/>
                    <a:lstStyle/>
                    <a:p>
                      <a:pPr>
                        <a:lnSpc>
                          <a:spcPct val="107000"/>
                        </a:lnSpc>
                        <a:spcAft>
                          <a:spcPts val="0"/>
                        </a:spcAft>
                      </a:pPr>
                      <a:r>
                        <a:rPr lang="en-US" sz="1200" kern="1200" dirty="0" smtClean="0">
                          <a:solidFill>
                            <a:schemeClr val="dk1"/>
                          </a:solidFill>
                          <a:latin typeface="+mn-lt"/>
                          <a:ea typeface="+mn-ea"/>
                          <a:cs typeface="+mn-cs"/>
                        </a:rPr>
                        <a:t>Are </a:t>
                      </a:r>
                      <a:r>
                        <a:rPr lang="en-US" sz="1200" kern="1200" dirty="0" err="1" smtClean="0">
                          <a:solidFill>
                            <a:schemeClr val="dk1"/>
                          </a:solidFill>
                          <a:latin typeface="+mn-lt"/>
                          <a:ea typeface="+mn-ea"/>
                          <a:cs typeface="+mn-cs"/>
                        </a:rPr>
                        <a:t>implementat</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si</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certificat</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sistemul</a:t>
                      </a:r>
                      <a:r>
                        <a:rPr lang="en-US" sz="1200" kern="1200" baseline="0" dirty="0" smtClean="0">
                          <a:solidFill>
                            <a:schemeClr val="dk1"/>
                          </a:solidFill>
                          <a:latin typeface="+mn-lt"/>
                          <a:ea typeface="+mn-ea"/>
                          <a:cs typeface="+mn-cs"/>
                        </a:rPr>
                        <a:t> de management de </a:t>
                      </a:r>
                      <a:r>
                        <a:rPr lang="en-US" sz="1200" kern="1200" baseline="0" dirty="0" err="1" smtClean="0">
                          <a:solidFill>
                            <a:schemeClr val="dk1"/>
                          </a:solidFill>
                          <a:latin typeface="+mn-lt"/>
                          <a:ea typeface="+mn-ea"/>
                          <a:cs typeface="+mn-cs"/>
                        </a:rPr>
                        <a:t>mediu</a:t>
                      </a:r>
                      <a:r>
                        <a:rPr lang="en-US" sz="1200" kern="1200" baseline="0" dirty="0" smtClean="0">
                          <a:solidFill>
                            <a:schemeClr val="dk1"/>
                          </a:solidFill>
                          <a:latin typeface="+mn-lt"/>
                          <a:ea typeface="+mn-ea"/>
                          <a:cs typeface="+mn-cs"/>
                        </a:rPr>
                        <a:t>, conform ISO 14001</a:t>
                      </a:r>
                    </a:p>
                    <a:p>
                      <a:pPr>
                        <a:lnSpc>
                          <a:spcPct val="107000"/>
                        </a:lnSpc>
                        <a:spcAft>
                          <a:spcPts val="0"/>
                        </a:spcAft>
                      </a:pPr>
                      <a:r>
                        <a:rPr lang="en-US" sz="1200" kern="1200" baseline="0" dirty="0" err="1" smtClean="0">
                          <a:solidFill>
                            <a:schemeClr val="dk1"/>
                          </a:solidFill>
                          <a:latin typeface="+mn-lt"/>
                          <a:ea typeface="+mn-ea"/>
                          <a:cs typeface="+mn-cs"/>
                        </a:rPr>
                        <a:t>Certificat</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nr</a:t>
                      </a:r>
                      <a:r>
                        <a:rPr lang="en-US" sz="1200" kern="1200" baseline="0" dirty="0" smtClean="0">
                          <a:solidFill>
                            <a:schemeClr val="dk1"/>
                          </a:solidFill>
                          <a:latin typeface="+mn-lt"/>
                          <a:ea typeface="+mn-ea"/>
                          <a:cs typeface="+mn-cs"/>
                        </a:rPr>
                        <a:t>. 163016-2014-AE-ROU-RvA, </a:t>
                      </a:r>
                      <a:r>
                        <a:rPr lang="en-US" sz="1200" kern="1200" baseline="0" dirty="0" err="1" smtClean="0">
                          <a:solidFill>
                            <a:schemeClr val="dk1"/>
                          </a:solidFill>
                          <a:latin typeface="+mn-lt"/>
                          <a:ea typeface="+mn-ea"/>
                          <a:cs typeface="+mn-cs"/>
                        </a:rPr>
                        <a:t>emis</a:t>
                      </a:r>
                      <a:r>
                        <a:rPr lang="en-US" sz="1200" kern="1200" baseline="0" dirty="0" smtClean="0">
                          <a:solidFill>
                            <a:schemeClr val="dk1"/>
                          </a:solidFill>
                          <a:latin typeface="+mn-lt"/>
                          <a:ea typeface="+mn-ea"/>
                          <a:cs typeface="+mn-cs"/>
                        </a:rPr>
                        <a:t> de DNV GL.</a:t>
                      </a:r>
                      <a:endParaRPr lang="en-US" sz="1200" kern="1200" dirty="0" smtClean="0">
                        <a:solidFill>
                          <a:schemeClr val="dk1"/>
                        </a:solidFill>
                        <a:latin typeface="+mn-lt"/>
                        <a:ea typeface="+mn-ea"/>
                        <a:cs typeface="+mn-cs"/>
                      </a:endParaRPr>
                    </a:p>
                    <a:p>
                      <a:pPr>
                        <a:lnSpc>
                          <a:spcPct val="107000"/>
                        </a:lnSpc>
                        <a:spcAft>
                          <a:spcPts val="0"/>
                        </a:spcAft>
                      </a:pPr>
                      <a:endParaRPr lang="en-US" sz="1200" dirty="0">
                        <a:latin typeface="+mj-lt"/>
                      </a:endParaRPr>
                    </a:p>
                  </a:txBody>
                  <a:tcPr/>
                </a:tc>
                <a:tc>
                  <a:txBody>
                    <a:bodyPr/>
                    <a:lstStyle/>
                    <a:p>
                      <a:pPr>
                        <a:lnSpc>
                          <a:spcPct val="107000"/>
                        </a:lnSpc>
                        <a:spcAft>
                          <a:spcPts val="0"/>
                        </a:spcAft>
                      </a:pPr>
                      <a:r>
                        <a:rPr lang="en-US" sz="1200" dirty="0" smtClean="0">
                          <a:latin typeface="+mj-lt"/>
                        </a:rPr>
                        <a:t>Este in curs de </a:t>
                      </a:r>
                      <a:r>
                        <a:rPr lang="en-US" sz="1200" dirty="0" err="1" smtClean="0">
                          <a:latin typeface="+mj-lt"/>
                        </a:rPr>
                        <a:t>implementare</a:t>
                      </a:r>
                      <a:r>
                        <a:rPr lang="en-US" sz="1200" dirty="0" smtClean="0">
                          <a:latin typeface="+mj-lt"/>
                        </a:rPr>
                        <a:t> a </a:t>
                      </a:r>
                      <a:r>
                        <a:rPr lang="en-US" sz="1200" dirty="0" err="1" smtClean="0">
                          <a:latin typeface="+mj-lt"/>
                        </a:rPr>
                        <a:t>procedurilor</a:t>
                      </a:r>
                      <a:r>
                        <a:rPr lang="en-US" sz="1200" baseline="0" dirty="0" smtClean="0">
                          <a:latin typeface="+mj-lt"/>
                        </a:rPr>
                        <a:t> </a:t>
                      </a:r>
                      <a:r>
                        <a:rPr lang="en-US" sz="1200" baseline="0" dirty="0" err="1" smtClean="0">
                          <a:latin typeface="+mj-lt"/>
                        </a:rPr>
                        <a:t>privind</a:t>
                      </a:r>
                      <a:r>
                        <a:rPr lang="en-US" sz="1200" baseline="0" dirty="0" smtClean="0">
                          <a:latin typeface="+mj-lt"/>
                        </a:rPr>
                        <a:t> </a:t>
                      </a:r>
                      <a:r>
                        <a:rPr lang="en-US" sz="1200" baseline="0" dirty="0" err="1" smtClean="0">
                          <a:latin typeface="+mj-lt"/>
                        </a:rPr>
                        <a:t>sistemul</a:t>
                      </a:r>
                      <a:r>
                        <a:rPr lang="en-US" sz="1200" baseline="0" dirty="0" smtClean="0">
                          <a:latin typeface="+mj-lt"/>
                        </a:rPr>
                        <a:t> de management de </a:t>
                      </a:r>
                      <a:r>
                        <a:rPr lang="en-US" sz="1200" baseline="0" dirty="0" err="1" smtClean="0">
                          <a:latin typeface="+mj-lt"/>
                        </a:rPr>
                        <a:t>mediu</a:t>
                      </a:r>
                      <a:r>
                        <a:rPr lang="en-US" sz="1200" baseline="0" dirty="0" smtClean="0">
                          <a:latin typeface="+mj-lt"/>
                        </a:rPr>
                        <a:t>.</a:t>
                      </a:r>
                      <a:endParaRPr lang="en-US" sz="1200" dirty="0">
                        <a:latin typeface="+mj-lt"/>
                      </a:endParaRPr>
                    </a:p>
                  </a:txBody>
                  <a:tcPr/>
                </a:tc>
              </a:tr>
              <a:tr h="11084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txBody>
                  <a:tcPr/>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1" baseline="0" dirty="0" err="1" smtClean="0">
                          <a:latin typeface="+mj-lt"/>
                        </a:rPr>
                        <a:t>Sistemul</a:t>
                      </a:r>
                      <a:r>
                        <a:rPr lang="en-US" sz="1200" b="1" baseline="0" dirty="0" smtClean="0">
                          <a:latin typeface="+mj-lt"/>
                        </a:rPr>
                        <a:t> de management de </a:t>
                      </a:r>
                      <a:r>
                        <a:rPr lang="en-US" sz="1200" b="1" baseline="0" dirty="0" err="1" smtClean="0">
                          <a:latin typeface="+mj-lt"/>
                        </a:rPr>
                        <a:t>mediu</a:t>
                      </a:r>
                      <a:r>
                        <a:rPr lang="en-US" sz="1200" b="1" baseline="0" dirty="0" smtClean="0">
                          <a:latin typeface="+mj-lt"/>
                        </a:rPr>
                        <a:t> </a:t>
                      </a:r>
                      <a:r>
                        <a:rPr lang="en-US" sz="1200" b="1" baseline="0" dirty="0" err="1" smtClean="0">
                          <a:latin typeface="+mj-lt"/>
                        </a:rPr>
                        <a:t>functioneaza</a:t>
                      </a:r>
                      <a:r>
                        <a:rPr lang="en-US" sz="1200" b="1" baseline="0" dirty="0" smtClean="0">
                          <a:latin typeface="+mj-lt"/>
                        </a:rPr>
                        <a:t> in </a:t>
                      </a:r>
                      <a:r>
                        <a:rPr lang="en-US" sz="1200" b="1" baseline="0" dirty="0" err="1" smtClean="0">
                          <a:latin typeface="+mj-lt"/>
                        </a:rPr>
                        <a:t>cadrul</a:t>
                      </a:r>
                      <a:r>
                        <a:rPr lang="en-US" sz="1200" b="1" baseline="0" dirty="0" smtClean="0">
                          <a:latin typeface="+mj-lt"/>
                        </a:rPr>
                        <a:t> </a:t>
                      </a:r>
                      <a:r>
                        <a:rPr lang="en-US" sz="1200" b="1" baseline="0" dirty="0" err="1" smtClean="0">
                          <a:latin typeface="+mj-lt"/>
                        </a:rPr>
                        <a:t>unui</a:t>
                      </a:r>
                      <a:r>
                        <a:rPr lang="en-US" sz="1200" b="1" baseline="0" dirty="0" smtClean="0">
                          <a:latin typeface="+mj-lt"/>
                        </a:rPr>
                        <a:t> </a:t>
                      </a:r>
                      <a:r>
                        <a:rPr lang="en-US" sz="1200" b="1" baseline="0" dirty="0" err="1" smtClean="0">
                          <a:latin typeface="+mj-lt"/>
                        </a:rPr>
                        <a:t>sistem</a:t>
                      </a:r>
                      <a:r>
                        <a:rPr lang="en-US" sz="1200" b="1" baseline="0" dirty="0" smtClean="0">
                          <a:latin typeface="+mj-lt"/>
                        </a:rPr>
                        <a:t> </a:t>
                      </a:r>
                      <a:r>
                        <a:rPr lang="en-US" sz="1200" b="1" baseline="0" dirty="0" err="1" smtClean="0">
                          <a:latin typeface="+mj-lt"/>
                        </a:rPr>
                        <a:t>integrat</a:t>
                      </a:r>
                      <a:r>
                        <a:rPr lang="en-US" sz="1200" b="1" baseline="0" dirty="0" smtClean="0">
                          <a:latin typeface="+mj-lt"/>
                        </a:rPr>
                        <a:t> de management (</a:t>
                      </a:r>
                      <a:r>
                        <a:rPr lang="en-US" sz="1200" b="1" baseline="0" dirty="0" err="1" smtClean="0">
                          <a:latin typeface="+mj-lt"/>
                        </a:rPr>
                        <a:t>calitate</a:t>
                      </a:r>
                      <a:r>
                        <a:rPr lang="en-US" sz="1200" b="1" baseline="0" dirty="0" smtClean="0">
                          <a:latin typeface="+mj-lt"/>
                        </a:rPr>
                        <a:t>-</a:t>
                      </a:r>
                      <a:r>
                        <a:rPr lang="en-US" sz="1200" b="1" baseline="0" dirty="0" err="1" smtClean="0">
                          <a:latin typeface="+mj-lt"/>
                        </a:rPr>
                        <a:t>mediu</a:t>
                      </a:r>
                      <a:r>
                        <a:rPr lang="en-US" sz="1200" b="1" baseline="0" dirty="0" smtClean="0">
                          <a:latin typeface="+mj-lt"/>
                        </a:rPr>
                        <a:t>-SSM)</a:t>
                      </a:r>
                      <a:endParaRPr lang="en-US" sz="1200" dirty="0">
                        <a:latin typeface="+mj-lt"/>
                      </a:endParaRPr>
                    </a:p>
                  </a:txBody>
                  <a:tcPr/>
                </a:tc>
                <a:tc hMerge="1">
                  <a:txBody>
                    <a:bodyPr/>
                    <a:lstStyle/>
                    <a:p>
                      <a:pPr>
                        <a:lnSpc>
                          <a:spcPct val="107000"/>
                        </a:lnSpc>
                        <a:spcAft>
                          <a:spcPts val="0"/>
                        </a:spcAft>
                      </a:pPr>
                      <a:endParaRPr lang="en-US" sz="1200" dirty="0">
                        <a:latin typeface="+mj-lt"/>
                      </a:endParaRPr>
                    </a:p>
                  </a:txBody>
                  <a:tcPr/>
                </a:tc>
                <a:tc hMerge="1">
                  <a:txBody>
                    <a:bodyPr/>
                    <a:lstStyle/>
                    <a:p>
                      <a:pPr>
                        <a:lnSpc>
                          <a:spcPct val="107000"/>
                        </a:lnSpc>
                        <a:spcAft>
                          <a:spcPts val="0"/>
                        </a:spcAft>
                      </a:pPr>
                      <a:endParaRPr lang="en-US" sz="1200" dirty="0">
                        <a:latin typeface="+mj-lt"/>
                      </a:endParaRPr>
                    </a:p>
                  </a:txBody>
                  <a:tcPr/>
                </a:tc>
              </a:tr>
            </a:tbl>
          </a:graphicData>
        </a:graphic>
      </p:graphicFrame>
    </p:spTree>
    <p:extLst>
      <p:ext uri="{BB962C8B-B14F-4D97-AF65-F5344CB8AC3E}">
        <p14:creationId xmlns:p14="http://schemas.microsoft.com/office/powerpoint/2010/main" val="2695368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9090958"/>
              </p:ext>
            </p:extLst>
          </p:nvPr>
        </p:nvGraphicFramePr>
        <p:xfrm>
          <a:off x="152401" y="209551"/>
          <a:ext cx="8839198" cy="4683378"/>
        </p:xfrm>
        <a:graphic>
          <a:graphicData uri="http://schemas.openxmlformats.org/drawingml/2006/table">
            <a:tbl>
              <a:tblPr firstRow="1" bandRow="1">
                <a:tableStyleId>{5C22544A-7EE6-4342-B048-85BDC9FD1C3A}</a:tableStyleId>
              </a:tblPr>
              <a:tblGrid>
                <a:gridCol w="2683328"/>
                <a:gridCol w="2367642"/>
                <a:gridCol w="2020388"/>
                <a:gridCol w="1767840"/>
              </a:tblGrid>
              <a:tr h="380999">
                <a:tc gridSpan="4">
                  <a:txBody>
                    <a:bodyPr/>
                    <a:lstStyle/>
                    <a:p>
                      <a:pPr algn="ctr"/>
                      <a:r>
                        <a:rPr lang="ro-RO" sz="1800" dirty="0" smtClean="0">
                          <a:effectLst>
                            <a:outerShdw blurRad="38100" dist="38100" dir="2700000" algn="tl">
                              <a:srgbClr val="000000">
                                <a:alpha val="43137"/>
                              </a:srgbClr>
                            </a:outerShdw>
                          </a:effectLst>
                          <a:latin typeface="Calibri" panose="020F0502020204030204" pitchFamily="34" charset="0"/>
                        </a:rPr>
                        <a:t>Gestionarea materialelor  și buna  gospodărire</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pc="-20" dirty="0" smtClean="0">
                          <a:solidFill>
                            <a:schemeClr val="tx1"/>
                          </a:solidFill>
                          <a:effectLst>
                            <a:outerShdw blurRad="38100" dist="38100" dir="2700000" algn="tl">
                              <a:srgbClr val="000000">
                                <a:alpha val="43137"/>
                              </a:srgbClr>
                            </a:outerShdw>
                          </a:effectLst>
                          <a:latin typeface="Calibri" panose="020F0502020204030204" pitchFamily="34" charset="0"/>
                        </a:rPr>
                        <a:t>BAT 2. </a:t>
                      </a:r>
                      <a:r>
                        <a:rPr lang="ro-RO" sz="1200" b="1" i="1" spc="-20" dirty="0" smtClean="0">
                          <a:solidFill>
                            <a:schemeClr val="tx1"/>
                          </a:solidFill>
                          <a:effectLst/>
                          <a:latin typeface="Calibri" panose="020F0502020204030204" pitchFamily="34" charset="0"/>
                        </a:rPr>
                        <a:t>BA</a:t>
                      </a:r>
                      <a:r>
                        <a:rPr lang="ro-RO" sz="1200" b="1" i="1" spc="-25" dirty="0" smtClean="0">
                          <a:solidFill>
                            <a:schemeClr val="tx1"/>
                          </a:solidFill>
                          <a:effectLst/>
                          <a:latin typeface="Calibri" panose="020F0502020204030204" pitchFamily="34" charset="0"/>
                        </a:rPr>
                        <a:t>T</a:t>
                      </a:r>
                      <a:r>
                        <a:rPr lang="ro-RO" sz="1200" b="1" i="1" spc="-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constă</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aplicarea</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principiilor</a:t>
                      </a:r>
                      <a:r>
                        <a:rPr lang="ro-RO" sz="1200" b="1" i="1" spc="4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bună</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gospodărire</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pentru</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reduce</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la</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minimum</a:t>
                      </a:r>
                      <a:r>
                        <a:rPr lang="ro-RO" sz="1200" b="1" i="1" spc="55"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impactul</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procesului</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6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producție</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asupra</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mediului,</a:t>
                      </a:r>
                      <a:r>
                        <a:rPr lang="ro-RO" sz="1200" b="1" i="1" spc="6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utilizând</a:t>
                      </a:r>
                      <a:r>
                        <a:rPr lang="ro-RO" sz="1200" b="1" i="1" spc="6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o</a:t>
                      </a:r>
                      <a:r>
                        <a:rPr lang="ro-RO" sz="1200" b="1" i="1" spc="55" dirty="0" smtClean="0">
                          <a:solidFill>
                            <a:schemeClr val="tx1"/>
                          </a:solidFill>
                          <a:effectLst/>
                          <a:latin typeface="Calibri" panose="020F0502020204030204" pitchFamily="34" charset="0"/>
                        </a:rPr>
                        <a:t> </a:t>
                      </a:r>
                      <a:r>
                        <a:rPr lang="ro-RO" sz="1200" b="1" i="1" u="none" dirty="0" smtClean="0">
                          <a:solidFill>
                            <a:schemeClr val="tx1"/>
                          </a:solidFill>
                          <a:effectLst/>
                          <a:latin typeface="Calibri" panose="020F0502020204030204" pitchFamily="34" charset="0"/>
                        </a:rPr>
                        <a:t>combinație</a:t>
                      </a:r>
                      <a:r>
                        <a:rPr lang="ro-RO" sz="1200" b="1" i="1" u="none" spc="60" dirty="0" smtClean="0">
                          <a:solidFill>
                            <a:schemeClr val="tx1"/>
                          </a:solidFill>
                          <a:effectLst/>
                          <a:latin typeface="Calibri" panose="020F0502020204030204" pitchFamily="34" charset="0"/>
                        </a:rPr>
                        <a:t> </a:t>
                      </a:r>
                      <a:r>
                        <a:rPr lang="ro-RO" sz="1200" b="1" i="1" u="none" dirty="0" smtClean="0">
                          <a:solidFill>
                            <a:schemeClr val="tx1"/>
                          </a:solidFill>
                          <a:effectLst/>
                          <a:latin typeface="Calibri" panose="020F0502020204030204" pitchFamily="34" charset="0"/>
                        </a:rPr>
                        <a:t>a</a:t>
                      </a:r>
                      <a:r>
                        <a:rPr lang="ro-RO" sz="1200" b="1" i="1" u="none" spc="50" dirty="0" smtClean="0">
                          <a:solidFill>
                            <a:schemeClr val="tx1"/>
                          </a:solidFill>
                          <a:effectLst/>
                          <a:latin typeface="Calibri" panose="020F0502020204030204" pitchFamily="34" charset="0"/>
                        </a:rPr>
                        <a:t> </a:t>
                      </a:r>
                      <a:r>
                        <a:rPr lang="ro-RO" sz="1200" b="1" i="1" u="none" dirty="0" smtClean="0">
                          <a:solidFill>
                            <a:schemeClr val="tx1"/>
                          </a:solidFill>
                          <a:effectLst/>
                          <a:latin typeface="Calibri" panose="020F0502020204030204" pitchFamily="34" charset="0"/>
                        </a:rPr>
                        <a:t>tehnicilor</a:t>
                      </a:r>
                      <a:r>
                        <a:rPr lang="ro-RO" sz="1200" b="1" i="1" u="none" spc="6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indicate</a:t>
                      </a:r>
                      <a:r>
                        <a:rPr lang="ro-RO" sz="1200" b="1" i="1" spc="5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mai</a:t>
                      </a:r>
                      <a:r>
                        <a:rPr lang="ro-RO" sz="1200" b="1" i="1" spc="4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jos</a:t>
                      </a:r>
                      <a:r>
                        <a:rPr lang="en-US" sz="1200" b="1" i="1" dirty="0" smtClean="0">
                          <a:solidFill>
                            <a:schemeClr val="tx1"/>
                          </a:solidFill>
                          <a:effectLst/>
                          <a:latin typeface="Calibri" panose="020F0502020204030204" pitchFamily="34" charset="0"/>
                        </a:rPr>
                        <a:t>:</a:t>
                      </a:r>
                      <a:endParaRPr lang="en-US" sz="1200" b="1" i="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0">
                <a:tc>
                  <a:txBody>
                    <a:bodyPr/>
                    <a:lstStyle/>
                    <a:p>
                      <a:pPr marL="880110" indent="-482600" algn="l" eaLnBrk="0" hangingPunct="0">
                        <a:lnSpc>
                          <a:spcPct val="107000"/>
                        </a:lnSpc>
                        <a:spcAft>
                          <a:spcPts val="0"/>
                        </a:spcAft>
                        <a:tabLst>
                          <a:tab pos="880110" algn="l"/>
                          <a:tab pos="5850890" algn="l"/>
                        </a:tabLst>
                      </a:pPr>
                      <a:endParaRPr lang="en-US" sz="1200" b="0" kern="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217" marR="0" marT="0" marB="0" anchor="ctr"/>
                </a:tc>
                <a:tc gridSpan="3">
                  <a:txBody>
                    <a:bodyPr/>
                    <a:lstStyle/>
                    <a:p>
                      <a:pPr>
                        <a:lnSpc>
                          <a:spcPct val="107000"/>
                        </a:lnSpc>
                        <a:spcAft>
                          <a:spcPts val="0"/>
                        </a:spcAft>
                      </a:pPr>
                      <a:r>
                        <a:rPr lang="ro-RO" sz="1200" dirty="0">
                          <a:effectLst/>
                          <a:latin typeface="Calibri" panose="020F0502020204030204" pitchFamily="34" charset="0"/>
                        </a:rPr>
                        <a:t>Operatorul  selectează și</a:t>
                      </a:r>
                      <a:r>
                        <a:rPr lang="ro-RO" sz="1200" spc="30" dirty="0">
                          <a:effectLst/>
                          <a:latin typeface="Calibri" panose="020F0502020204030204" pitchFamily="34" charset="0"/>
                        </a:rPr>
                        <a:t> </a:t>
                      </a:r>
                      <a:r>
                        <a:rPr lang="ro-RO" sz="1200" dirty="0">
                          <a:effectLst/>
                          <a:latin typeface="Calibri" panose="020F0502020204030204" pitchFamily="34" charset="0"/>
                        </a:rPr>
                        <a:t>controlează</a:t>
                      </a:r>
                      <a:r>
                        <a:rPr lang="ro-RO" sz="1200" spc="30" dirty="0">
                          <a:effectLst/>
                          <a:latin typeface="Calibri" panose="020F0502020204030204" pitchFamily="34" charset="0"/>
                        </a:rPr>
                        <a:t> </a:t>
                      </a:r>
                      <a:r>
                        <a:rPr lang="ro-RO" sz="1200" dirty="0">
                          <a:effectLst/>
                          <a:latin typeface="Calibri" panose="020F0502020204030204" pitchFamily="34" charset="0"/>
                        </a:rPr>
                        <a:t>atent</a:t>
                      </a:r>
                      <a:r>
                        <a:rPr lang="ro-RO" sz="1200" spc="30" dirty="0">
                          <a:effectLst/>
                          <a:latin typeface="Calibri" panose="020F0502020204030204" pitchFamily="34" charset="0"/>
                        </a:rPr>
                        <a:t> </a:t>
                      </a:r>
                      <a:r>
                        <a:rPr lang="ro-RO" sz="1200" dirty="0">
                          <a:effectLst/>
                          <a:latin typeface="Calibri" panose="020F0502020204030204" pitchFamily="34" charset="0"/>
                        </a:rPr>
                        <a:t>substanțele</a:t>
                      </a:r>
                      <a:r>
                        <a:rPr lang="ro-RO" sz="1200" spc="35" dirty="0">
                          <a:effectLst/>
                          <a:latin typeface="Calibri" panose="020F0502020204030204" pitchFamily="34" charset="0"/>
                        </a:rPr>
                        <a:t> </a:t>
                      </a:r>
                      <a:r>
                        <a:rPr lang="ro-RO" sz="1200" spc="-10" dirty="0">
                          <a:effectLst/>
                          <a:latin typeface="Calibri" panose="020F0502020204030204" pitchFamily="34" charset="0"/>
                        </a:rPr>
                        <a:t>c</a:t>
                      </a:r>
                      <a:r>
                        <a:rPr lang="ro-RO" sz="1200" spc="-5" dirty="0">
                          <a:effectLst/>
                          <a:latin typeface="Calibri" panose="020F0502020204030204" pitchFamily="34" charset="0"/>
                        </a:rPr>
                        <a:t>himice</a:t>
                      </a:r>
                      <a:r>
                        <a:rPr lang="ro-RO" sz="1200" spc="35" dirty="0">
                          <a:effectLst/>
                          <a:latin typeface="Calibri" panose="020F0502020204030204" pitchFamily="34" charset="0"/>
                        </a:rPr>
                        <a:t> </a:t>
                      </a:r>
                      <a:r>
                        <a:rPr lang="ro-RO" sz="1200" dirty="0">
                          <a:effectLst/>
                          <a:latin typeface="Calibri" panose="020F0502020204030204" pitchFamily="34" charset="0"/>
                        </a:rPr>
                        <a:t>și</a:t>
                      </a:r>
                      <a:r>
                        <a:rPr lang="ro-RO" sz="1200" spc="25" dirty="0">
                          <a:effectLst/>
                          <a:latin typeface="Calibri" panose="020F0502020204030204" pitchFamily="34" charset="0"/>
                        </a:rPr>
                        <a:t> </a:t>
                      </a:r>
                      <a:r>
                        <a:rPr lang="ro-RO" sz="1200" dirty="0">
                          <a:effectLst/>
                          <a:latin typeface="Calibri" panose="020F0502020204030204" pitchFamily="34" charset="0"/>
                        </a:rPr>
                        <a:t>aditivii folosiţi. Sa aplică procedura de selectie a materiilor prime si de introducere a noilor chimicale in procesul </a:t>
                      </a:r>
                      <a:r>
                        <a:rPr lang="ro-RO" sz="1200" dirty="0" smtClean="0">
                          <a:effectLst/>
                          <a:latin typeface="Calibri" panose="020F0502020204030204" pitchFamily="34" charset="0"/>
                        </a:rPr>
                        <a:t>tehnologic</a:t>
                      </a:r>
                      <a:r>
                        <a:rPr lang="en-US" sz="1200" dirty="0" smtClean="0">
                          <a:effectLst/>
                          <a:latin typeface="Calibri" panose="020F0502020204030204" pitchFamily="34"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p>
                  </a:txBody>
                  <a:tcPr marL="59312" marR="59312" marT="0" marB="0"/>
                </a:tc>
                <a:tc hMerge="1">
                  <a:txBody>
                    <a:bodyPr/>
                    <a:lstStyle/>
                    <a:p>
                      <a:endParaRPr lang="ro-RO" sz="1200" dirty="0"/>
                    </a:p>
                  </a:txBody>
                  <a:tcPr marL="59312" marR="59312" marT="0" marB="0"/>
                </a:tc>
              </a:tr>
              <a:tr h="0">
                <a:tc>
                  <a:txBody>
                    <a:bodyPr/>
                    <a:lstStyle/>
                    <a:p>
                      <a:pPr eaLnBrk="0" hangingPunct="0">
                        <a:lnSpc>
                          <a:spcPct val="107000"/>
                        </a:lnSpc>
                        <a:spcAft>
                          <a:spcPts val="0"/>
                        </a:spcAft>
                        <a:tabLst>
                          <a:tab pos="5850890" algn="l"/>
                        </a:tabLst>
                      </a:pPr>
                      <a:r>
                        <a:rPr lang="en-US" sz="1200" b="0" dirty="0">
                          <a:solidFill>
                            <a:schemeClr val="tx1"/>
                          </a:solidFill>
                          <a:effectLst/>
                          <a:latin typeface="Calibri" panose="020F0502020204030204" pitchFamily="34" charset="0"/>
                        </a:rPr>
                        <a:t>Analiza </a:t>
                      </a:r>
                      <a:r>
                        <a:rPr lang="en-US" sz="1200" b="0" spc="1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intrărilor-ieșirilor</a:t>
                      </a:r>
                      <a:r>
                        <a:rPr lang="en-US" sz="1200" b="0" dirty="0">
                          <a:solidFill>
                            <a:schemeClr val="tx1"/>
                          </a:solidFill>
                          <a:effectLst/>
                          <a:latin typeface="Calibri" panose="020F0502020204030204" pitchFamily="34" charset="0"/>
                        </a:rPr>
                        <a:t> </a:t>
                      </a:r>
                      <a:r>
                        <a:rPr lang="en-US" sz="1200" b="0" spc="1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împreună</a:t>
                      </a:r>
                      <a:r>
                        <a:rPr lang="en-US" sz="1200" b="0" dirty="0">
                          <a:solidFill>
                            <a:schemeClr val="tx1"/>
                          </a:solidFill>
                          <a:effectLst/>
                          <a:latin typeface="Calibri" panose="020F0502020204030204" pitchFamily="34" charset="0"/>
                        </a:rPr>
                        <a:t> </a:t>
                      </a:r>
                      <a:r>
                        <a:rPr lang="en-US" sz="1200" b="0" spc="1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cu </a:t>
                      </a:r>
                      <a:r>
                        <a:rPr lang="en-US" sz="1200" b="0" spc="1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un </a:t>
                      </a:r>
                      <a:r>
                        <a:rPr lang="en-US" sz="1200" b="0" spc="1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inventar</a:t>
                      </a:r>
                      <a:r>
                        <a:rPr lang="en-US" sz="1200" b="0" dirty="0">
                          <a:solidFill>
                            <a:schemeClr val="tx1"/>
                          </a:solidFill>
                          <a:effectLst/>
                          <a:latin typeface="Calibri" panose="020F0502020204030204" pitchFamily="34" charset="0"/>
                        </a:rPr>
                        <a:t> </a:t>
                      </a:r>
                      <a:r>
                        <a:rPr lang="en-US" sz="1200" b="0" spc="1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al </a:t>
                      </a:r>
                      <a:r>
                        <a:rPr lang="en-US" sz="1200" b="0" spc="1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substanțelor</a:t>
                      </a:r>
                      <a:r>
                        <a:rPr lang="en-US" sz="1200" b="0" dirty="0">
                          <a:solidFill>
                            <a:schemeClr val="tx1"/>
                          </a:solidFill>
                          <a:effectLst/>
                          <a:latin typeface="Calibri" panose="020F0502020204030204" pitchFamily="34" charset="0"/>
                        </a:rPr>
                        <a:t> </a:t>
                      </a:r>
                      <a:r>
                        <a:rPr lang="en-US" sz="1200" b="0" spc="15"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c</a:t>
                      </a:r>
                      <a:r>
                        <a:rPr lang="en-US" sz="1200" b="0" spc="-5" dirty="0" err="1">
                          <a:solidFill>
                            <a:schemeClr val="tx1"/>
                          </a:solidFill>
                          <a:effectLst/>
                          <a:latin typeface="Calibri" panose="020F0502020204030204" pitchFamily="34" charset="0"/>
                        </a:rPr>
                        <a:t>himice</a:t>
                      </a:r>
                      <a:r>
                        <a:rPr lang="en-US" sz="1200" b="0" spc="-5" dirty="0">
                          <a:solidFill>
                            <a:schemeClr val="tx1"/>
                          </a:solidFill>
                          <a:effectLst/>
                          <a:latin typeface="Calibri" panose="020F0502020204030204" pitchFamily="34" charset="0"/>
                        </a:rPr>
                        <a:t>,</a:t>
                      </a:r>
                      <a:r>
                        <a:rPr lang="en-US" sz="1200" b="0" dirty="0">
                          <a:solidFill>
                            <a:schemeClr val="tx1"/>
                          </a:solidFill>
                          <a:effectLst/>
                          <a:latin typeface="Calibri" panose="020F0502020204030204" pitchFamily="34" charset="0"/>
                        </a:rPr>
                        <a:t> </a:t>
                      </a:r>
                      <a:r>
                        <a:rPr lang="en-US" sz="1200" b="0" spc="1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incluzând</a:t>
                      </a:r>
                      <a:r>
                        <a:rPr lang="en-US" sz="1200" b="0" dirty="0">
                          <a:solidFill>
                            <a:schemeClr val="tx1"/>
                          </a:solidFill>
                          <a:effectLst/>
                          <a:latin typeface="Calibri" panose="020F0502020204030204" pitchFamily="34" charset="0"/>
                        </a:rPr>
                        <a:t> </a:t>
                      </a:r>
                      <a:r>
                        <a:rPr lang="en-US" sz="1200" b="0" spc="1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cantitățile</a:t>
                      </a:r>
                      <a:r>
                        <a:rPr lang="en-US" sz="1200" b="0" dirty="0">
                          <a:solidFill>
                            <a:schemeClr val="tx1"/>
                          </a:solidFill>
                          <a:effectLst/>
                          <a:latin typeface="Calibri" panose="020F0502020204030204" pitchFamily="34" charset="0"/>
                        </a:rPr>
                        <a:t> </a:t>
                      </a:r>
                      <a:r>
                        <a:rPr lang="en-US" sz="1200" b="0" spc="2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spc="18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proprietățile</a:t>
                      </a:r>
                      <a:r>
                        <a:rPr lang="en-US" sz="1200" b="0" spc="21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toxicologice</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0217" marR="60217" marT="0" marB="0"/>
                </a:tc>
                <a:tc gridSpan="3">
                  <a:txBody>
                    <a:bodyPr/>
                    <a:lstStyle/>
                    <a:p>
                      <a:pPr>
                        <a:lnSpc>
                          <a:spcPct val="107000"/>
                        </a:lnSpc>
                        <a:spcAft>
                          <a:spcPts val="0"/>
                        </a:spcAft>
                      </a:pPr>
                      <a:r>
                        <a:rPr lang="ro-RO" sz="1200" dirty="0">
                          <a:effectLst/>
                          <a:latin typeface="Calibri" panose="020F0502020204030204" pitchFamily="34" charset="0"/>
                        </a:rPr>
                        <a:t>Operatorul  analizeaza periodic substanțele</a:t>
                      </a:r>
                      <a:r>
                        <a:rPr lang="ro-RO" sz="1200" spc="35" dirty="0">
                          <a:effectLst/>
                          <a:latin typeface="Calibri" panose="020F0502020204030204" pitchFamily="34" charset="0"/>
                        </a:rPr>
                        <a:t> </a:t>
                      </a:r>
                      <a:r>
                        <a:rPr lang="ro-RO" sz="1200" spc="-10" dirty="0">
                          <a:effectLst/>
                          <a:latin typeface="Calibri" panose="020F0502020204030204" pitchFamily="34" charset="0"/>
                        </a:rPr>
                        <a:t>c</a:t>
                      </a:r>
                      <a:r>
                        <a:rPr lang="ro-RO" sz="1200" spc="-5" dirty="0">
                          <a:effectLst/>
                          <a:latin typeface="Calibri" panose="020F0502020204030204" pitchFamily="34" charset="0"/>
                        </a:rPr>
                        <a:t>himice</a:t>
                      </a:r>
                      <a:r>
                        <a:rPr lang="ro-RO" sz="1200" spc="35" dirty="0">
                          <a:effectLst/>
                          <a:latin typeface="Calibri" panose="020F0502020204030204" pitchFamily="34" charset="0"/>
                        </a:rPr>
                        <a:t> </a:t>
                      </a:r>
                      <a:r>
                        <a:rPr lang="ro-RO" sz="1200" dirty="0">
                          <a:effectLst/>
                          <a:latin typeface="Calibri" panose="020F0502020204030204" pitchFamily="34" charset="0"/>
                        </a:rPr>
                        <a:t>și</a:t>
                      </a:r>
                      <a:r>
                        <a:rPr lang="ro-RO" sz="1200" spc="25" dirty="0">
                          <a:effectLst/>
                          <a:latin typeface="Calibri" panose="020F0502020204030204" pitchFamily="34" charset="0"/>
                        </a:rPr>
                        <a:t> </a:t>
                      </a:r>
                      <a:r>
                        <a:rPr lang="ro-RO" sz="1200" dirty="0">
                          <a:effectLst/>
                          <a:latin typeface="Calibri" panose="020F0502020204030204" pitchFamily="34" charset="0"/>
                        </a:rPr>
                        <a:t>aditivii utilizaţi , eventual înlocuirea substanţelor  potenţial dăunătoare prin folosirea de alternative mai puţin dăunătoare. Exista inventar al chimicalelor utilizate in proces, </a:t>
                      </a:r>
                      <a:r>
                        <a:rPr lang="ro-RO" sz="1200" dirty="0" smtClean="0">
                          <a:effectLst/>
                          <a:latin typeface="Calibri" panose="020F0502020204030204" pitchFamily="34" charset="0"/>
                        </a:rPr>
                        <a:t>se monitorizeaza intrarile-iesirile. Periodic sunt solicitate furnizorilor  fise </a:t>
                      </a:r>
                      <a:r>
                        <a:rPr lang="ro-RO" sz="1200" dirty="0">
                          <a:effectLst/>
                          <a:latin typeface="Calibri" panose="020F0502020204030204" pitchFamily="34" charset="0"/>
                        </a:rPr>
                        <a:t>cu date de securitate, cu up-datarea informatiilor referitoare la clasificare, etichetare, fraze de risc si de securitate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p>
                  </a:txBody>
                  <a:tcPr marL="59312" marR="59312" marT="0" marB="0"/>
                </a:tc>
                <a:tc hMerge="1">
                  <a:txBody>
                    <a:bodyPr/>
                    <a:lstStyle/>
                    <a:p>
                      <a:endParaRPr lang="ro-RO" sz="1200" dirty="0"/>
                    </a:p>
                  </a:txBody>
                  <a:tcPr marL="59312" marR="59312" marT="0" marB="0"/>
                </a:tc>
              </a:tr>
              <a:tr h="0">
                <a:tc>
                  <a:txBody>
                    <a:bodyPr/>
                    <a:lstStyle/>
                    <a:p>
                      <a:pPr eaLnBrk="0" hangingPunct="0">
                        <a:lnSpc>
                          <a:spcPct val="107000"/>
                        </a:lnSpc>
                        <a:spcAft>
                          <a:spcPts val="0"/>
                        </a:spcAft>
                        <a:tabLst>
                          <a:tab pos="5850890" algn="l"/>
                        </a:tabLst>
                      </a:pPr>
                      <a:r>
                        <a:rPr lang="en-US" sz="1200" b="0" dirty="0" err="1">
                          <a:solidFill>
                            <a:schemeClr val="tx1"/>
                          </a:solidFill>
                          <a:effectLst/>
                          <a:latin typeface="Calibri" panose="020F0502020204030204" pitchFamily="34" charset="0"/>
                        </a:rPr>
                        <a:t>Reducerea</a:t>
                      </a:r>
                      <a:r>
                        <a:rPr lang="en-US" sz="1200" b="0" spc="4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utilizării</a:t>
                      </a:r>
                      <a:r>
                        <a:rPr lang="en-US" sz="1200" b="0" spc="4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substanțelor</a:t>
                      </a:r>
                      <a:r>
                        <a:rPr lang="en-US" sz="1200" b="0" spc="50"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c</a:t>
                      </a:r>
                      <a:r>
                        <a:rPr lang="en-US" sz="1200" b="0" spc="-5" dirty="0" err="1">
                          <a:solidFill>
                            <a:schemeClr val="tx1"/>
                          </a:solidFill>
                          <a:effectLst/>
                          <a:latin typeface="Calibri" panose="020F0502020204030204" pitchFamily="34" charset="0"/>
                        </a:rPr>
                        <a:t>himice</a:t>
                      </a:r>
                      <a:r>
                        <a:rPr lang="en-US" sz="1200" b="0" spc="4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la</a:t>
                      </a:r>
                      <a:r>
                        <a:rPr lang="en-US" sz="1200" b="0" spc="4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nivelul</a:t>
                      </a:r>
                      <a:r>
                        <a:rPr lang="en-US" sz="1200" b="0" spc="4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minim</a:t>
                      </a:r>
                      <a:r>
                        <a:rPr lang="en-US" sz="1200" b="0" spc="5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cerut</a:t>
                      </a:r>
                      <a:r>
                        <a:rPr lang="en-US" sz="1200" b="0" spc="4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de</a:t>
                      </a:r>
                      <a:r>
                        <a:rPr lang="en-US" sz="1200" b="0" spc="4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specificațiile</a:t>
                      </a:r>
                      <a:r>
                        <a:rPr lang="en-US" sz="1200" b="0" spc="4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privind</a:t>
                      </a:r>
                      <a:r>
                        <a:rPr lang="en-US" sz="1200" b="0" spc="4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calitatea</a:t>
                      </a:r>
                      <a:r>
                        <a:rPr lang="en-US" sz="1200" b="0" spc="4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produsului</a:t>
                      </a:r>
                      <a:r>
                        <a:rPr lang="en-US" sz="1200" b="0" spc="13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final</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0217" marR="60217" marT="0" marB="0"/>
                </a:tc>
                <a:tc gridSpan="3">
                  <a:txBody>
                    <a:bodyPr/>
                    <a:lstStyle/>
                    <a:p>
                      <a:pPr>
                        <a:lnSpc>
                          <a:spcPct val="107000"/>
                        </a:lnSpc>
                        <a:spcAft>
                          <a:spcPts val="0"/>
                        </a:spcAft>
                      </a:pPr>
                      <a:r>
                        <a:rPr lang="ro-RO" sz="1200" dirty="0">
                          <a:effectLst/>
                          <a:latin typeface="+mn-lt"/>
                        </a:rPr>
                        <a:t>Operatorul aplică sistem de control al intrărilor-toate intrările de chimicale sunt controlate şi analizate din punct de vedere al influenţei acestora asupra calitatii apei şi a chimismului părţii umede a maşinii de hârtie.  </a:t>
                      </a:r>
                    </a:p>
                    <a:p>
                      <a:pPr>
                        <a:lnSpc>
                          <a:spcPct val="107000"/>
                        </a:lnSpc>
                        <a:spcAft>
                          <a:spcPts val="0"/>
                        </a:spcAft>
                      </a:pPr>
                      <a:r>
                        <a:rPr lang="ro-RO" sz="1200" dirty="0">
                          <a:effectLst/>
                          <a:latin typeface="+mn-lt"/>
                        </a:rPr>
                        <a:t>Sunt monitorizate consumurile specifice pe unitate de produs, verificandu-se incadrarea in retele de </a:t>
                      </a:r>
                      <a:r>
                        <a:rPr lang="ro-RO" sz="1200" dirty="0" smtClean="0">
                          <a:effectLst/>
                          <a:latin typeface="+mn-lt"/>
                        </a:rPr>
                        <a:t>fabricatie</a:t>
                      </a:r>
                      <a:endParaRPr lang="en-US" sz="1200" dirty="0" smtClean="0">
                        <a:effectLst/>
                        <a:latin typeface="+mn-lt"/>
                      </a:endParaRPr>
                    </a:p>
                    <a:p>
                      <a:pPr>
                        <a:lnSpc>
                          <a:spcPct val="107000"/>
                        </a:lnSpc>
                        <a:spcAft>
                          <a:spcPts val="0"/>
                        </a:spcAft>
                      </a:pPr>
                      <a:r>
                        <a:rPr lang="en-US" sz="1200" b="1" dirty="0" smtClean="0">
                          <a:effectLst/>
                          <a:latin typeface="+mn-lt"/>
                          <a:ea typeface="Calibri" panose="020F0502020204030204" pitchFamily="34" charset="0"/>
                          <a:cs typeface="Times New Roman" panose="02020603050405020304" pitchFamily="18" charset="0"/>
                        </a:rPr>
                        <a:t>Exista </a:t>
                      </a:r>
                      <a:r>
                        <a:rPr lang="en-US" sz="1200" b="1" dirty="0" err="1" smtClean="0">
                          <a:effectLst/>
                          <a:latin typeface="+mn-lt"/>
                          <a:ea typeface="Calibri" panose="020F0502020204030204" pitchFamily="34" charset="0"/>
                          <a:cs typeface="Times New Roman" panose="02020603050405020304" pitchFamily="18" charset="0"/>
                        </a:rPr>
                        <a:t>indicatori</a:t>
                      </a:r>
                      <a:r>
                        <a:rPr lang="en-US" sz="1200" b="1" baseline="0" dirty="0" smtClean="0">
                          <a:effectLst/>
                          <a:latin typeface="+mn-lt"/>
                          <a:ea typeface="Calibri" panose="020F0502020204030204" pitchFamily="34" charset="0"/>
                          <a:cs typeface="Times New Roman" panose="02020603050405020304" pitchFamily="18" charset="0"/>
                        </a:rPr>
                        <a:t> de </a:t>
                      </a:r>
                      <a:r>
                        <a:rPr lang="en-US" sz="1200" b="1" baseline="0" dirty="0" err="1" smtClean="0">
                          <a:effectLst/>
                          <a:latin typeface="+mn-lt"/>
                          <a:ea typeface="Calibri" panose="020F0502020204030204" pitchFamily="34" charset="0"/>
                          <a:cs typeface="Times New Roman" panose="02020603050405020304" pitchFamily="18" charset="0"/>
                        </a:rPr>
                        <a:t>performanta</a:t>
                      </a:r>
                      <a:r>
                        <a:rPr lang="en-US" sz="1200" b="1" baseline="0" dirty="0" smtClean="0">
                          <a:effectLst/>
                          <a:latin typeface="+mn-lt"/>
                          <a:ea typeface="Calibri" panose="020F0502020204030204" pitchFamily="34" charset="0"/>
                          <a:cs typeface="Times New Roman" panose="02020603050405020304" pitchFamily="18" charset="0"/>
                        </a:rPr>
                        <a:t> care </a:t>
                      </a:r>
                      <a:r>
                        <a:rPr lang="en-US" sz="1200" b="1" baseline="0" dirty="0" err="1" smtClean="0">
                          <a:effectLst/>
                          <a:latin typeface="+mn-lt"/>
                          <a:ea typeface="Calibri" panose="020F0502020204030204" pitchFamily="34" charset="0"/>
                          <a:cs typeface="Times New Roman" panose="02020603050405020304" pitchFamily="18" charset="0"/>
                        </a:rPr>
                        <a:t>impun</a:t>
                      </a:r>
                      <a:r>
                        <a:rPr lang="en-US" sz="1200" b="1" baseline="0" dirty="0" smtClean="0">
                          <a:effectLst/>
                          <a:latin typeface="+mn-lt"/>
                          <a:ea typeface="Calibri" panose="020F0502020204030204" pitchFamily="34" charset="0"/>
                          <a:cs typeface="Times New Roman" panose="02020603050405020304" pitchFamily="18" charset="0"/>
                        </a:rPr>
                        <a:t> </a:t>
                      </a:r>
                      <a:r>
                        <a:rPr lang="en-US" sz="1200" b="1" baseline="0" dirty="0" err="1" smtClean="0">
                          <a:effectLst/>
                          <a:latin typeface="+mn-lt"/>
                          <a:ea typeface="Calibri" panose="020F0502020204030204" pitchFamily="34" charset="0"/>
                          <a:cs typeface="Times New Roman" panose="02020603050405020304" pitchFamily="18" charset="0"/>
                        </a:rPr>
                        <a:t>reducerea</a:t>
                      </a:r>
                      <a:r>
                        <a:rPr lang="en-US" sz="1200" b="1" baseline="0" dirty="0" smtClean="0">
                          <a:effectLst/>
                          <a:latin typeface="+mn-lt"/>
                          <a:ea typeface="Calibri" panose="020F0502020204030204" pitchFamily="34" charset="0"/>
                          <a:cs typeface="Times New Roman" panose="02020603050405020304" pitchFamily="18" charset="0"/>
                        </a:rPr>
                        <a:t> </a:t>
                      </a:r>
                      <a:r>
                        <a:rPr lang="en-US" sz="1200" b="1" baseline="0" dirty="0" err="1" smtClean="0">
                          <a:effectLst/>
                          <a:latin typeface="+mn-lt"/>
                          <a:ea typeface="Calibri" panose="020F0502020204030204" pitchFamily="34" charset="0"/>
                          <a:cs typeface="Times New Roman" panose="02020603050405020304" pitchFamily="18" charset="0"/>
                        </a:rPr>
                        <a:t>consumului</a:t>
                      </a:r>
                      <a:r>
                        <a:rPr lang="en-US" sz="1200" b="1" baseline="0" dirty="0" smtClean="0">
                          <a:effectLst/>
                          <a:latin typeface="+mn-lt"/>
                          <a:ea typeface="Calibri" panose="020F0502020204030204" pitchFamily="34" charset="0"/>
                          <a:cs typeface="Times New Roman" panose="02020603050405020304" pitchFamily="18" charset="0"/>
                        </a:rPr>
                        <a:t> de </a:t>
                      </a:r>
                      <a:r>
                        <a:rPr lang="en-US" sz="1200" b="1" baseline="0" dirty="0" err="1" smtClean="0">
                          <a:effectLst/>
                          <a:latin typeface="+mn-lt"/>
                          <a:ea typeface="Calibri" panose="020F0502020204030204" pitchFamily="34" charset="0"/>
                          <a:cs typeface="Times New Roman" panose="02020603050405020304" pitchFamily="18" charset="0"/>
                        </a:rPr>
                        <a:t>chimicale</a:t>
                      </a:r>
                      <a:r>
                        <a:rPr lang="en-US" sz="1200" b="1" baseline="0" dirty="0" smtClean="0">
                          <a:effectLst/>
                          <a:latin typeface="+mn-lt"/>
                          <a:ea typeface="Calibri" panose="020F0502020204030204" pitchFamily="34" charset="0"/>
                          <a:cs typeface="Times New Roman" panose="02020603050405020304" pitchFamily="18" charset="0"/>
                        </a:rPr>
                        <a:t>.</a:t>
                      </a:r>
                      <a:endParaRPr lang="ro-RO" sz="1200" b="1" dirty="0">
                        <a:effectLst/>
                        <a:latin typeface="+mn-lt"/>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latin typeface="+mn-lt"/>
                      </a:endParaRPr>
                    </a:p>
                  </a:txBody>
                  <a:tcPr marL="59312" marR="59312" marT="0" marB="0"/>
                </a:tc>
                <a:tc hMerge="1">
                  <a:txBody>
                    <a:bodyPr/>
                    <a:lstStyle/>
                    <a:p>
                      <a:endParaRPr lang="ro-RO" sz="1200" dirty="0">
                        <a:latin typeface="+mn-lt"/>
                      </a:endParaRPr>
                    </a:p>
                  </a:txBody>
                  <a:tcPr marL="59312" marR="59312" marT="0" marB="0"/>
                </a:tc>
              </a:tr>
              <a:tr h="0">
                <a:tc>
                  <a:txBody>
                    <a:bodyPr/>
                    <a:lstStyle/>
                    <a:p>
                      <a:pPr eaLnBrk="0" hangingPunct="0">
                        <a:lnSpc>
                          <a:spcPct val="107000"/>
                        </a:lnSpc>
                        <a:spcAft>
                          <a:spcPts val="0"/>
                        </a:spcAft>
                        <a:tabLst>
                          <a:tab pos="5850890" algn="l"/>
                        </a:tabLst>
                      </a:pPr>
                      <a:r>
                        <a:rPr lang="en-US" sz="1200" b="0" dirty="0" err="1">
                          <a:solidFill>
                            <a:schemeClr val="tx1"/>
                          </a:solidFill>
                          <a:effectLst/>
                          <a:latin typeface="+mn-lt"/>
                        </a:rPr>
                        <a:t>Evitarea</a:t>
                      </a:r>
                      <a:r>
                        <a:rPr lang="en-US" sz="1200" b="0" dirty="0">
                          <a:solidFill>
                            <a:schemeClr val="tx1"/>
                          </a:solidFill>
                          <a:effectLst/>
                          <a:latin typeface="+mn-lt"/>
                        </a:rPr>
                        <a:t> </a:t>
                      </a:r>
                      <a:r>
                        <a:rPr lang="en-US" sz="1200" b="0" spc="30" dirty="0">
                          <a:solidFill>
                            <a:schemeClr val="tx1"/>
                          </a:solidFill>
                          <a:effectLst/>
                          <a:latin typeface="+mn-lt"/>
                        </a:rPr>
                        <a:t> </a:t>
                      </a:r>
                      <a:r>
                        <a:rPr lang="en-US" sz="1200" b="0" dirty="0" err="1">
                          <a:solidFill>
                            <a:schemeClr val="tx1"/>
                          </a:solidFill>
                          <a:effectLst/>
                          <a:latin typeface="+mn-lt"/>
                        </a:rPr>
                        <a:t>utilizării</a:t>
                      </a:r>
                      <a:r>
                        <a:rPr lang="en-US" sz="1200" b="0" dirty="0">
                          <a:solidFill>
                            <a:schemeClr val="tx1"/>
                          </a:solidFill>
                          <a:effectLst/>
                          <a:latin typeface="+mn-lt"/>
                        </a:rPr>
                        <a:t> </a:t>
                      </a:r>
                      <a:r>
                        <a:rPr lang="en-US" sz="1200" b="0" spc="40" dirty="0">
                          <a:solidFill>
                            <a:schemeClr val="tx1"/>
                          </a:solidFill>
                          <a:effectLst/>
                          <a:latin typeface="+mn-lt"/>
                        </a:rPr>
                        <a:t> </a:t>
                      </a:r>
                      <a:r>
                        <a:rPr lang="en-US" sz="1200" b="0" dirty="0">
                          <a:solidFill>
                            <a:schemeClr val="tx1"/>
                          </a:solidFill>
                          <a:effectLst/>
                          <a:latin typeface="+mn-lt"/>
                        </a:rPr>
                        <a:t>de </a:t>
                      </a:r>
                      <a:r>
                        <a:rPr lang="en-US" sz="1200" b="0" spc="35" dirty="0">
                          <a:solidFill>
                            <a:schemeClr val="tx1"/>
                          </a:solidFill>
                          <a:effectLst/>
                          <a:latin typeface="+mn-lt"/>
                        </a:rPr>
                        <a:t> </a:t>
                      </a:r>
                      <a:r>
                        <a:rPr lang="en-US" sz="1200" b="0" dirty="0" err="1">
                          <a:solidFill>
                            <a:schemeClr val="tx1"/>
                          </a:solidFill>
                          <a:effectLst/>
                          <a:latin typeface="+mn-lt"/>
                        </a:rPr>
                        <a:t>substanțe</a:t>
                      </a:r>
                      <a:r>
                        <a:rPr lang="en-US" sz="1200" b="0" dirty="0">
                          <a:solidFill>
                            <a:schemeClr val="tx1"/>
                          </a:solidFill>
                          <a:effectLst/>
                          <a:latin typeface="+mn-lt"/>
                        </a:rPr>
                        <a:t> </a:t>
                      </a:r>
                      <a:r>
                        <a:rPr lang="en-US" sz="1200" b="0" spc="40" dirty="0">
                          <a:solidFill>
                            <a:schemeClr val="tx1"/>
                          </a:solidFill>
                          <a:effectLst/>
                          <a:latin typeface="+mn-lt"/>
                        </a:rPr>
                        <a:t> </a:t>
                      </a:r>
                      <a:r>
                        <a:rPr lang="en-US" sz="1200" b="0" dirty="0" err="1">
                          <a:solidFill>
                            <a:schemeClr val="tx1"/>
                          </a:solidFill>
                          <a:effectLst/>
                          <a:latin typeface="+mn-lt"/>
                        </a:rPr>
                        <a:t>periculoase</a:t>
                      </a:r>
                      <a:r>
                        <a:rPr lang="en-US" sz="1200" b="0" dirty="0">
                          <a:solidFill>
                            <a:schemeClr val="tx1"/>
                          </a:solidFill>
                          <a:effectLst/>
                          <a:latin typeface="+mn-lt"/>
                        </a:rPr>
                        <a:t> </a:t>
                      </a:r>
                      <a:r>
                        <a:rPr lang="en-US" sz="1200" b="0" dirty="0" err="1" smtClean="0">
                          <a:solidFill>
                            <a:schemeClr val="tx1"/>
                          </a:solidFill>
                          <a:effectLst/>
                          <a:latin typeface="+mn-lt"/>
                        </a:rPr>
                        <a:t>și</a:t>
                      </a:r>
                      <a:r>
                        <a:rPr lang="en-US" sz="1200" b="0" dirty="0" smtClean="0">
                          <a:solidFill>
                            <a:schemeClr val="tx1"/>
                          </a:solidFill>
                          <a:effectLst/>
                          <a:latin typeface="+mn-lt"/>
                        </a:rPr>
                        <a:t>  </a:t>
                      </a:r>
                      <a:r>
                        <a:rPr lang="en-US" sz="1200" b="0" dirty="0" err="1">
                          <a:solidFill>
                            <a:schemeClr val="tx1"/>
                          </a:solidFill>
                          <a:effectLst/>
                          <a:latin typeface="+mn-lt"/>
                        </a:rPr>
                        <a:t>înlocuirea</a:t>
                      </a:r>
                      <a:r>
                        <a:rPr lang="en-US" sz="1200" b="0" dirty="0">
                          <a:solidFill>
                            <a:schemeClr val="tx1"/>
                          </a:solidFill>
                          <a:effectLst/>
                          <a:latin typeface="+mn-lt"/>
                        </a:rPr>
                        <a:t> </a:t>
                      </a:r>
                      <a:r>
                        <a:rPr lang="en-US" sz="1200" b="0" spc="10" dirty="0">
                          <a:solidFill>
                            <a:schemeClr val="tx1"/>
                          </a:solidFill>
                          <a:effectLst/>
                          <a:latin typeface="+mn-lt"/>
                        </a:rPr>
                        <a:t> </a:t>
                      </a:r>
                      <a:r>
                        <a:rPr lang="en-US" sz="1200" b="0" dirty="0">
                          <a:solidFill>
                            <a:schemeClr val="tx1"/>
                          </a:solidFill>
                          <a:effectLst/>
                          <a:latin typeface="+mn-lt"/>
                        </a:rPr>
                        <a:t>cu  alternative </a:t>
                      </a:r>
                      <a:r>
                        <a:rPr lang="en-US" sz="1200" b="0" spc="15" dirty="0">
                          <a:solidFill>
                            <a:schemeClr val="tx1"/>
                          </a:solidFill>
                          <a:effectLst/>
                          <a:latin typeface="+mn-lt"/>
                        </a:rPr>
                        <a:t> </a:t>
                      </a:r>
                      <a:r>
                        <a:rPr lang="en-US" sz="1200" b="0" dirty="0" err="1">
                          <a:solidFill>
                            <a:schemeClr val="tx1"/>
                          </a:solidFill>
                          <a:effectLst/>
                          <a:latin typeface="+mn-lt"/>
                        </a:rPr>
                        <a:t>mai</a:t>
                      </a:r>
                      <a:r>
                        <a:rPr lang="en-US" sz="1200" b="0" dirty="0">
                          <a:solidFill>
                            <a:schemeClr val="tx1"/>
                          </a:solidFill>
                          <a:effectLst/>
                          <a:latin typeface="+mn-lt"/>
                        </a:rPr>
                        <a:t>  </a:t>
                      </a:r>
                      <a:r>
                        <a:rPr lang="en-US" sz="1200" b="0" dirty="0" err="1">
                          <a:solidFill>
                            <a:schemeClr val="tx1"/>
                          </a:solidFill>
                          <a:effectLst/>
                          <a:latin typeface="+mn-lt"/>
                        </a:rPr>
                        <a:t>puțin</a:t>
                      </a:r>
                      <a:r>
                        <a:rPr lang="en-US" sz="1200" b="0" dirty="0">
                          <a:solidFill>
                            <a:schemeClr val="tx1"/>
                          </a:solidFill>
                          <a:effectLst/>
                          <a:latin typeface="+mn-lt"/>
                        </a:rPr>
                        <a:t> </a:t>
                      </a:r>
                      <a:r>
                        <a:rPr lang="en-US" sz="1200" b="0" spc="10" dirty="0">
                          <a:solidFill>
                            <a:schemeClr val="tx1"/>
                          </a:solidFill>
                          <a:effectLst/>
                          <a:latin typeface="+mn-lt"/>
                        </a:rPr>
                        <a:t> </a:t>
                      </a:r>
                      <a:r>
                        <a:rPr lang="en-US" sz="1200" b="0" dirty="0" err="1">
                          <a:solidFill>
                            <a:schemeClr val="tx1"/>
                          </a:solidFill>
                          <a:effectLst/>
                          <a:latin typeface="+mn-lt"/>
                        </a:rPr>
                        <a:t>nocive</a:t>
                      </a:r>
                      <a:endParaRPr lang="ro-RO" sz="1200" b="0" dirty="0">
                        <a:solidFill>
                          <a:schemeClr val="tx1"/>
                        </a:solidFill>
                        <a:effectLst/>
                        <a:latin typeface="+mn-lt"/>
                        <a:ea typeface="Times New Roman" panose="02020603050405020304" pitchFamily="18" charset="0"/>
                      </a:endParaRPr>
                    </a:p>
                  </a:txBody>
                  <a:tcPr marL="60217" marR="60217" marT="0" marB="0"/>
                </a:tc>
                <a:tc gridSpan="3">
                  <a:txBody>
                    <a:bodyPr/>
                    <a:lstStyle/>
                    <a:p>
                      <a:pPr>
                        <a:lnSpc>
                          <a:spcPct val="107000"/>
                        </a:lnSpc>
                        <a:spcAft>
                          <a:spcPts val="0"/>
                        </a:spcAft>
                      </a:pPr>
                      <a:r>
                        <a:rPr lang="ro-RO" sz="1200" dirty="0">
                          <a:effectLst/>
                          <a:latin typeface="+mn-lt"/>
                        </a:rPr>
                        <a:t>Operatorul nu utilizează substanțe </a:t>
                      </a:r>
                      <a:r>
                        <a:rPr lang="ro-RO" sz="1200" spc="40" dirty="0">
                          <a:effectLst/>
                          <a:latin typeface="+mn-lt"/>
                        </a:rPr>
                        <a:t> </a:t>
                      </a:r>
                      <a:r>
                        <a:rPr lang="ro-RO" sz="1200" dirty="0">
                          <a:effectLst/>
                          <a:latin typeface="+mn-lt"/>
                        </a:rPr>
                        <a:t>periculoase </a:t>
                      </a:r>
                      <a:r>
                        <a:rPr lang="ro-RO" sz="1200" spc="35" dirty="0">
                          <a:effectLst/>
                          <a:latin typeface="+mn-lt"/>
                        </a:rPr>
                        <a:t> care se bioacumulează </a:t>
                      </a:r>
                      <a:r>
                        <a:rPr lang="ro-RO" sz="1200" spc="35" dirty="0" smtClean="0">
                          <a:effectLst/>
                          <a:latin typeface="+mn-lt"/>
                        </a:rPr>
                        <a:t> </a:t>
                      </a:r>
                      <a:endParaRPr lang="en-US" sz="1200" spc="35" dirty="0" smtClean="0">
                        <a:effectLst/>
                        <a:latin typeface="+mn-lt"/>
                      </a:endParaRPr>
                    </a:p>
                    <a:p>
                      <a:pPr>
                        <a:lnSpc>
                          <a:spcPct val="107000"/>
                        </a:lnSpc>
                        <a:spcAft>
                          <a:spcPts val="0"/>
                        </a:spcAft>
                      </a:pPr>
                      <a:r>
                        <a:rPr lang="en-US" sz="1200" b="1" spc="35" dirty="0" err="1" smtClean="0">
                          <a:effectLst/>
                          <a:latin typeface="+mn-lt"/>
                          <a:ea typeface="Calibri" panose="020F0502020204030204" pitchFamily="34" charset="0"/>
                          <a:cs typeface="Times New Roman" panose="02020603050405020304" pitchFamily="18" charset="0"/>
                        </a:rPr>
                        <a:t>Inainte</a:t>
                      </a:r>
                      <a:r>
                        <a:rPr lang="en-US" sz="1200" b="1" spc="35" dirty="0" smtClean="0">
                          <a:effectLst/>
                          <a:latin typeface="+mn-lt"/>
                          <a:ea typeface="Calibri" panose="020F0502020204030204" pitchFamily="34" charset="0"/>
                          <a:cs typeface="Times New Roman" panose="02020603050405020304" pitchFamily="18" charset="0"/>
                        </a:rPr>
                        <a:t> de </a:t>
                      </a:r>
                      <a:r>
                        <a:rPr lang="en-US" sz="1200" b="1" spc="35" dirty="0" err="1" smtClean="0">
                          <a:effectLst/>
                          <a:latin typeface="+mn-lt"/>
                          <a:ea typeface="Calibri" panose="020F0502020204030204" pitchFamily="34" charset="0"/>
                          <a:cs typeface="Times New Roman" panose="02020603050405020304" pitchFamily="18" charset="0"/>
                        </a:rPr>
                        <a:t>introducerea</a:t>
                      </a:r>
                      <a:r>
                        <a:rPr lang="en-US" sz="1200" b="1" spc="35" dirty="0" smtClean="0">
                          <a:effectLst/>
                          <a:latin typeface="+mn-lt"/>
                          <a:ea typeface="Calibri" panose="020F0502020204030204" pitchFamily="34" charset="0"/>
                          <a:cs typeface="Times New Roman" panose="02020603050405020304" pitchFamily="18" charset="0"/>
                        </a:rPr>
                        <a:t> in </a:t>
                      </a:r>
                      <a:r>
                        <a:rPr lang="en-US" sz="1200" b="1" spc="35" dirty="0" err="1" smtClean="0">
                          <a:effectLst/>
                          <a:latin typeface="+mn-lt"/>
                          <a:ea typeface="Calibri" panose="020F0502020204030204" pitchFamily="34" charset="0"/>
                          <a:cs typeface="Times New Roman" panose="02020603050405020304" pitchFamily="18" charset="0"/>
                        </a:rPr>
                        <a:t>testare</a:t>
                      </a:r>
                      <a:r>
                        <a:rPr lang="en-US" sz="1200" b="1" spc="35" baseline="0" dirty="0" smtClean="0">
                          <a:effectLst/>
                          <a:latin typeface="+mn-lt"/>
                          <a:ea typeface="Calibri" panose="020F0502020204030204" pitchFamily="34" charset="0"/>
                          <a:cs typeface="Times New Roman" panose="02020603050405020304" pitchFamily="18" charset="0"/>
                        </a:rPr>
                        <a:t>/</a:t>
                      </a:r>
                      <a:r>
                        <a:rPr lang="en-US" sz="1200" b="1" spc="35" baseline="0" dirty="0" err="1" smtClean="0">
                          <a:effectLst/>
                          <a:latin typeface="+mn-lt"/>
                          <a:ea typeface="Calibri" panose="020F0502020204030204" pitchFamily="34" charset="0"/>
                          <a:cs typeface="Times New Roman" panose="02020603050405020304" pitchFamily="18" charset="0"/>
                        </a:rPr>
                        <a:t>utilizare</a:t>
                      </a:r>
                      <a:r>
                        <a:rPr lang="en-US" sz="1200" b="1" spc="35" baseline="0" dirty="0" smtClean="0">
                          <a:effectLst/>
                          <a:latin typeface="+mn-lt"/>
                          <a:ea typeface="Calibri" panose="020F0502020204030204" pitchFamily="34" charset="0"/>
                          <a:cs typeface="Times New Roman" panose="02020603050405020304" pitchFamily="18" charset="0"/>
                        </a:rPr>
                        <a:t> se </a:t>
                      </a:r>
                      <a:r>
                        <a:rPr lang="en-US" sz="1200" b="1" spc="35" baseline="0" dirty="0" err="1" smtClean="0">
                          <a:effectLst/>
                          <a:latin typeface="+mn-lt"/>
                          <a:ea typeface="Calibri" panose="020F0502020204030204" pitchFamily="34" charset="0"/>
                          <a:cs typeface="Times New Roman" panose="02020603050405020304" pitchFamily="18" charset="0"/>
                        </a:rPr>
                        <a:t>analizeaza</a:t>
                      </a:r>
                      <a:r>
                        <a:rPr lang="en-US" sz="1200" b="1" spc="35" baseline="0" dirty="0" smtClean="0">
                          <a:effectLst/>
                          <a:latin typeface="+mn-lt"/>
                          <a:ea typeface="Calibri" panose="020F0502020204030204" pitchFamily="34" charset="0"/>
                          <a:cs typeface="Times New Roman" panose="02020603050405020304" pitchFamily="18" charset="0"/>
                        </a:rPr>
                        <a:t> </a:t>
                      </a:r>
                      <a:r>
                        <a:rPr lang="en-US" sz="1200" b="1" spc="35" baseline="0" dirty="0" err="1" smtClean="0">
                          <a:effectLst/>
                          <a:latin typeface="+mn-lt"/>
                          <a:ea typeface="Calibri" panose="020F0502020204030204" pitchFamily="34" charset="0"/>
                          <a:cs typeface="Times New Roman" panose="02020603050405020304" pitchFamily="18" charset="0"/>
                        </a:rPr>
                        <a:t>Fisele</a:t>
                      </a:r>
                      <a:r>
                        <a:rPr lang="en-US" sz="1200" b="1" spc="35" baseline="0" dirty="0" smtClean="0">
                          <a:effectLst/>
                          <a:latin typeface="+mn-lt"/>
                          <a:ea typeface="Calibri" panose="020F0502020204030204" pitchFamily="34" charset="0"/>
                          <a:cs typeface="Times New Roman" panose="02020603050405020304" pitchFamily="18" charset="0"/>
                        </a:rPr>
                        <a:t> </a:t>
                      </a:r>
                      <a:r>
                        <a:rPr lang="en-US" sz="1200" b="1" spc="35" baseline="0" dirty="0" err="1" smtClean="0">
                          <a:effectLst/>
                          <a:latin typeface="+mn-lt"/>
                          <a:ea typeface="Calibri" panose="020F0502020204030204" pitchFamily="34" charset="0"/>
                          <a:cs typeface="Times New Roman" panose="02020603050405020304" pitchFamily="18" charset="0"/>
                        </a:rPr>
                        <a:t>tehnice</a:t>
                      </a:r>
                      <a:r>
                        <a:rPr lang="en-US" sz="1200" b="1" spc="35" baseline="0" dirty="0" smtClean="0">
                          <a:effectLst/>
                          <a:latin typeface="+mn-lt"/>
                          <a:ea typeface="Calibri" panose="020F0502020204030204" pitchFamily="34" charset="0"/>
                          <a:cs typeface="Times New Roman" panose="02020603050405020304" pitchFamily="18" charset="0"/>
                        </a:rPr>
                        <a:t> </a:t>
                      </a:r>
                      <a:r>
                        <a:rPr lang="en-US" sz="1200" b="1" spc="35" baseline="0" dirty="0" err="1" smtClean="0">
                          <a:effectLst/>
                          <a:latin typeface="+mn-lt"/>
                          <a:ea typeface="Calibri" panose="020F0502020204030204" pitchFamily="34" charset="0"/>
                          <a:cs typeface="Times New Roman" panose="02020603050405020304" pitchFamily="18" charset="0"/>
                        </a:rPr>
                        <a:t>si</a:t>
                      </a:r>
                      <a:r>
                        <a:rPr lang="en-US" sz="1200" b="1" spc="35" baseline="0" dirty="0" smtClean="0">
                          <a:effectLst/>
                          <a:latin typeface="+mn-lt"/>
                          <a:ea typeface="Calibri" panose="020F0502020204030204" pitchFamily="34" charset="0"/>
                          <a:cs typeface="Times New Roman" panose="02020603050405020304" pitchFamily="18" charset="0"/>
                        </a:rPr>
                        <a:t> </a:t>
                      </a:r>
                      <a:r>
                        <a:rPr lang="en-US" sz="1200" b="1" spc="35" baseline="0" dirty="0" err="1" smtClean="0">
                          <a:effectLst/>
                          <a:latin typeface="+mn-lt"/>
                          <a:ea typeface="Calibri" panose="020F0502020204030204" pitchFamily="34" charset="0"/>
                          <a:cs typeface="Times New Roman" panose="02020603050405020304" pitchFamily="18" charset="0"/>
                        </a:rPr>
                        <a:t>Fisele</a:t>
                      </a:r>
                      <a:r>
                        <a:rPr lang="en-US" sz="1200" b="1" spc="35" baseline="0" dirty="0" smtClean="0">
                          <a:effectLst/>
                          <a:latin typeface="+mn-lt"/>
                          <a:ea typeface="Calibri" panose="020F0502020204030204" pitchFamily="34" charset="0"/>
                          <a:cs typeface="Times New Roman" panose="02020603050405020304" pitchFamily="18" charset="0"/>
                        </a:rPr>
                        <a:t> cu date de </a:t>
                      </a:r>
                      <a:r>
                        <a:rPr lang="en-US" sz="1200" b="1" spc="35" baseline="0" dirty="0" err="1" smtClean="0">
                          <a:effectLst/>
                          <a:latin typeface="+mn-lt"/>
                          <a:ea typeface="Calibri" panose="020F0502020204030204" pitchFamily="34" charset="0"/>
                          <a:cs typeface="Times New Roman" panose="02020603050405020304" pitchFamily="18" charset="0"/>
                        </a:rPr>
                        <a:t>securitate</a:t>
                      </a:r>
                      <a:r>
                        <a:rPr lang="en-US" sz="1200" b="1" spc="35" baseline="0" dirty="0" smtClean="0">
                          <a:effectLst/>
                          <a:latin typeface="+mn-lt"/>
                          <a:ea typeface="Calibri" panose="020F0502020204030204" pitchFamily="34" charset="0"/>
                          <a:cs typeface="Times New Roman" panose="02020603050405020304" pitchFamily="18" charset="0"/>
                        </a:rPr>
                        <a:t>.</a:t>
                      </a:r>
                      <a:endParaRPr lang="ro-RO" sz="1200" b="1" dirty="0">
                        <a:effectLst/>
                        <a:latin typeface="+mn-lt"/>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latin typeface="+mn-lt"/>
                      </a:endParaRPr>
                    </a:p>
                  </a:txBody>
                  <a:tcPr marL="59312" marR="59312" marT="0" marB="0"/>
                </a:tc>
                <a:tc hMerge="1">
                  <a:txBody>
                    <a:bodyPr/>
                    <a:lstStyle/>
                    <a:p>
                      <a:endParaRPr lang="ro-RO" sz="1200" dirty="0">
                        <a:latin typeface="+mn-lt"/>
                      </a:endParaRPr>
                    </a:p>
                  </a:txBody>
                  <a:tcPr marL="59312" marR="59312" marT="0" marB="0"/>
                </a:tc>
              </a:tr>
            </a:tbl>
          </a:graphicData>
        </a:graphic>
      </p:graphicFrame>
      <p:sp>
        <p:nvSpPr>
          <p:cNvPr id="2" name="TextBox 1"/>
          <p:cNvSpPr txBox="1"/>
          <p:nvPr/>
        </p:nvSpPr>
        <p:spPr>
          <a:xfrm>
            <a:off x="152401" y="1581150"/>
            <a:ext cx="2666999" cy="461665"/>
          </a:xfrm>
          <a:prstGeom prst="rect">
            <a:avLst/>
          </a:prstGeom>
          <a:noFill/>
        </p:spPr>
        <p:txBody>
          <a:bodyPr wrap="square" rtlCol="0">
            <a:spAutoFit/>
          </a:bodyPr>
          <a:lstStyle/>
          <a:p>
            <a:r>
              <a:rPr lang="en-US" sz="1200" dirty="0" err="1" smtClean="0">
                <a:latin typeface="+mj-lt"/>
              </a:rPr>
              <a:t>Selectia</a:t>
            </a:r>
            <a:r>
              <a:rPr lang="en-US" sz="1200" dirty="0" smtClean="0">
                <a:latin typeface="+mj-lt"/>
              </a:rPr>
              <a:t> </a:t>
            </a:r>
            <a:r>
              <a:rPr lang="en-US" sz="1200" dirty="0" err="1" smtClean="0">
                <a:latin typeface="+mj-lt"/>
              </a:rPr>
              <a:t>si</a:t>
            </a:r>
            <a:r>
              <a:rPr lang="en-US" sz="1200" dirty="0" smtClean="0">
                <a:latin typeface="+mj-lt"/>
              </a:rPr>
              <a:t> </a:t>
            </a:r>
            <a:r>
              <a:rPr lang="en-US" sz="1200" dirty="0" err="1" smtClean="0">
                <a:latin typeface="+mj-lt"/>
              </a:rPr>
              <a:t>controlul</a:t>
            </a:r>
            <a:r>
              <a:rPr lang="en-US" sz="1200" dirty="0" smtClean="0">
                <a:latin typeface="+mj-lt"/>
              </a:rPr>
              <a:t> </a:t>
            </a:r>
            <a:r>
              <a:rPr lang="en-US" sz="1200" dirty="0" err="1" smtClean="0">
                <a:latin typeface="+mj-lt"/>
              </a:rPr>
              <a:t>atent</a:t>
            </a:r>
            <a:r>
              <a:rPr lang="en-US" sz="1200" dirty="0" smtClean="0">
                <a:latin typeface="+mj-lt"/>
              </a:rPr>
              <a:t> al </a:t>
            </a:r>
            <a:r>
              <a:rPr lang="en-US" sz="1200" dirty="0" err="1" smtClean="0">
                <a:latin typeface="+mj-lt"/>
              </a:rPr>
              <a:t>substantelor</a:t>
            </a:r>
            <a:r>
              <a:rPr lang="en-US" sz="1200" dirty="0" smtClean="0">
                <a:latin typeface="+mj-lt"/>
              </a:rPr>
              <a:t> </a:t>
            </a:r>
            <a:r>
              <a:rPr lang="en-US" sz="1200" dirty="0" err="1" smtClean="0">
                <a:latin typeface="+mj-lt"/>
              </a:rPr>
              <a:t>chimice</a:t>
            </a:r>
            <a:r>
              <a:rPr lang="en-US" sz="1200" dirty="0" smtClean="0">
                <a:latin typeface="+mj-lt"/>
              </a:rPr>
              <a:t> </a:t>
            </a:r>
            <a:r>
              <a:rPr lang="en-US" sz="1200" dirty="0" err="1" smtClean="0">
                <a:latin typeface="+mj-lt"/>
              </a:rPr>
              <a:t>si</a:t>
            </a:r>
            <a:r>
              <a:rPr lang="en-US" sz="1200" dirty="0" smtClean="0">
                <a:latin typeface="+mj-lt"/>
              </a:rPr>
              <a:t> </a:t>
            </a:r>
            <a:r>
              <a:rPr lang="en-US" sz="1200" dirty="0" err="1" smtClean="0">
                <a:latin typeface="+mj-lt"/>
              </a:rPr>
              <a:t>aditivilor</a:t>
            </a:r>
            <a:r>
              <a:rPr lang="en-US" sz="1200" dirty="0" smtClean="0">
                <a:latin typeface="+mj-lt"/>
              </a:rPr>
              <a:t> </a:t>
            </a:r>
            <a:endParaRPr lang="en-US" sz="1200" dirty="0">
              <a:latin typeface="+mj-lt"/>
            </a:endParaRPr>
          </a:p>
        </p:txBody>
      </p:sp>
    </p:spTree>
    <p:extLst>
      <p:ext uri="{BB962C8B-B14F-4D97-AF65-F5344CB8AC3E}">
        <p14:creationId xmlns:p14="http://schemas.microsoft.com/office/powerpoint/2010/main" val="1640993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835321"/>
              </p:ext>
            </p:extLst>
          </p:nvPr>
        </p:nvGraphicFramePr>
        <p:xfrm>
          <a:off x="304800" y="209551"/>
          <a:ext cx="8534400" cy="4683378"/>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ro-RO" sz="1800" dirty="0" smtClean="0">
                          <a:effectLst>
                            <a:outerShdw blurRad="38100" dist="38100" dir="2700000" algn="tl">
                              <a:srgbClr val="000000">
                                <a:alpha val="43137"/>
                              </a:srgbClr>
                            </a:outerShdw>
                          </a:effectLst>
                          <a:latin typeface="Calibri" panose="020F0502020204030204" pitchFamily="34" charset="0"/>
                        </a:rPr>
                        <a:t>Gestionarea materialelor  și buna  gospodărire</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spc="-20" dirty="0" smtClean="0">
                          <a:solidFill>
                            <a:schemeClr val="tx1"/>
                          </a:solidFill>
                          <a:effectLst>
                            <a:outerShdw blurRad="38100" dist="38100" dir="2700000" algn="tl">
                              <a:srgbClr val="000000">
                                <a:alpha val="43137"/>
                              </a:srgbClr>
                            </a:outerShdw>
                          </a:effectLst>
                          <a:latin typeface="Calibri" panose="020F0502020204030204" pitchFamily="34" charset="0"/>
                        </a:rPr>
                        <a:t>BAT 2. </a:t>
                      </a:r>
                      <a:r>
                        <a:rPr lang="ro-RO" sz="1200" b="1" spc="-20" dirty="0" smtClean="0">
                          <a:solidFill>
                            <a:schemeClr val="tx1"/>
                          </a:solidFill>
                          <a:effectLst/>
                          <a:latin typeface="Calibri" panose="020F0502020204030204" pitchFamily="34" charset="0"/>
                        </a:rPr>
                        <a:t>BA</a:t>
                      </a:r>
                      <a:r>
                        <a:rPr lang="ro-RO" sz="1200" b="1" spc="-25" dirty="0" smtClean="0">
                          <a:solidFill>
                            <a:schemeClr val="tx1"/>
                          </a:solidFill>
                          <a:effectLst/>
                          <a:latin typeface="Calibri" panose="020F0502020204030204" pitchFamily="34" charset="0"/>
                        </a:rPr>
                        <a:t>T</a:t>
                      </a:r>
                      <a:r>
                        <a:rPr lang="ro-RO" sz="1200" b="1" spc="-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constă</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în</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aplicarea</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principiilor</a:t>
                      </a:r>
                      <a:r>
                        <a:rPr lang="ro-RO" sz="1200" b="1" spc="4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de</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bună</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gospodărire</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pentru</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a</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reduce</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la</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minimum</a:t>
                      </a:r>
                      <a:r>
                        <a:rPr lang="ro-RO" sz="1200" b="1" spc="55" dirty="0" smtClean="0">
                          <a:solidFill>
                            <a:schemeClr val="tx1"/>
                          </a:solidFill>
                          <a:effectLst/>
                          <a:latin typeface="Calibri" panose="020F0502020204030204" pitchFamily="34" charset="0"/>
                        </a:rPr>
                        <a:t> </a:t>
                      </a:r>
                      <a:r>
                        <a:rPr lang="ro-RO" sz="1200" b="1" spc="-5" dirty="0" smtClean="0">
                          <a:solidFill>
                            <a:schemeClr val="tx1"/>
                          </a:solidFill>
                          <a:effectLst/>
                          <a:latin typeface="Calibri" panose="020F0502020204030204" pitchFamily="34" charset="0"/>
                        </a:rPr>
                        <a:t>impactul</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procesului</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de</a:t>
                      </a:r>
                      <a:r>
                        <a:rPr lang="ro-RO" sz="1200" b="1" spc="6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producție</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asupra</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mediului</a:t>
                      </a:r>
                      <a:r>
                        <a:rPr lang="ro-RO" sz="1200" b="0" dirty="0" smtClean="0">
                          <a:solidFill>
                            <a:schemeClr val="tx1"/>
                          </a:solidFill>
                          <a:effectLst/>
                          <a:latin typeface="Calibri" panose="020F0502020204030204" pitchFamily="34" charset="0"/>
                        </a:rPr>
                        <a:t>,</a:t>
                      </a:r>
                      <a:r>
                        <a:rPr lang="ro-RO" sz="1200" b="0" spc="6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utilizând</a:t>
                      </a:r>
                      <a:r>
                        <a:rPr lang="ro-RO" sz="1200" b="1" spc="6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o</a:t>
                      </a:r>
                      <a:r>
                        <a:rPr lang="ro-RO" sz="1200" b="1" spc="55" dirty="0" smtClean="0">
                          <a:solidFill>
                            <a:schemeClr val="tx1"/>
                          </a:solidFill>
                          <a:effectLst/>
                          <a:latin typeface="Calibri" panose="020F0502020204030204" pitchFamily="34" charset="0"/>
                        </a:rPr>
                        <a:t> </a:t>
                      </a:r>
                      <a:r>
                        <a:rPr lang="ro-RO" sz="1200" b="1" u="none" dirty="0" smtClean="0">
                          <a:solidFill>
                            <a:schemeClr val="tx1"/>
                          </a:solidFill>
                          <a:effectLst/>
                          <a:latin typeface="Calibri" panose="020F0502020204030204" pitchFamily="34" charset="0"/>
                        </a:rPr>
                        <a:t>combinație</a:t>
                      </a:r>
                      <a:r>
                        <a:rPr lang="ro-RO" sz="1200" b="1" u="none" spc="60" dirty="0" smtClean="0">
                          <a:solidFill>
                            <a:schemeClr val="tx1"/>
                          </a:solidFill>
                          <a:effectLst/>
                          <a:latin typeface="Calibri" panose="020F0502020204030204" pitchFamily="34" charset="0"/>
                        </a:rPr>
                        <a:t> </a:t>
                      </a:r>
                      <a:r>
                        <a:rPr lang="ro-RO" sz="1200" b="1" u="none" dirty="0" smtClean="0">
                          <a:solidFill>
                            <a:schemeClr val="tx1"/>
                          </a:solidFill>
                          <a:effectLst/>
                          <a:latin typeface="Calibri" panose="020F0502020204030204" pitchFamily="34" charset="0"/>
                        </a:rPr>
                        <a:t>a</a:t>
                      </a:r>
                      <a:r>
                        <a:rPr lang="ro-RO" sz="1200" b="1" u="none" spc="50" dirty="0" smtClean="0">
                          <a:solidFill>
                            <a:schemeClr val="tx1"/>
                          </a:solidFill>
                          <a:effectLst/>
                          <a:latin typeface="Calibri" panose="020F0502020204030204" pitchFamily="34" charset="0"/>
                        </a:rPr>
                        <a:t> </a:t>
                      </a:r>
                      <a:r>
                        <a:rPr lang="ro-RO" sz="1200" b="1" u="none" dirty="0" smtClean="0">
                          <a:solidFill>
                            <a:schemeClr val="tx1"/>
                          </a:solidFill>
                          <a:effectLst/>
                          <a:latin typeface="Calibri" panose="020F0502020204030204" pitchFamily="34" charset="0"/>
                        </a:rPr>
                        <a:t>tehnicilor</a:t>
                      </a:r>
                      <a:r>
                        <a:rPr lang="ro-RO" sz="1200" b="1" u="none" spc="6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indicate</a:t>
                      </a:r>
                      <a:r>
                        <a:rPr lang="ro-RO" sz="1200" b="1" spc="5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mai</a:t>
                      </a:r>
                      <a:r>
                        <a:rPr lang="ro-RO" sz="1200" b="1" spc="4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jos</a:t>
                      </a:r>
                      <a:r>
                        <a:rPr lang="en-US" sz="1200" b="1" dirty="0" smtClean="0">
                          <a:solidFill>
                            <a:schemeClr val="tx1"/>
                          </a:solidFill>
                          <a:effectLst/>
                          <a:latin typeface="Calibri" panose="020F0502020204030204" pitchFamily="34" charset="0"/>
                        </a:rPr>
                        <a:t>:</a:t>
                      </a:r>
                      <a:endParaRPr lang="en-US" sz="12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eaLnBrk="0" hangingPunct="0">
                        <a:lnSpc>
                          <a:spcPct val="107000"/>
                        </a:lnSpc>
                        <a:spcAft>
                          <a:spcPts val="0"/>
                        </a:spcAft>
                        <a:tabLst>
                          <a:tab pos="5850890" algn="l"/>
                        </a:tabLst>
                      </a:pPr>
                      <a:r>
                        <a:rPr lang="en-US" sz="1200" b="0" dirty="0" err="1">
                          <a:solidFill>
                            <a:schemeClr val="tx1"/>
                          </a:solidFill>
                          <a:effectLst/>
                          <a:latin typeface="Calibri" panose="020F0502020204030204" pitchFamily="34" charset="0"/>
                        </a:rPr>
                        <a:t>Reducerea</a:t>
                      </a:r>
                      <a:r>
                        <a:rPr lang="en-US" sz="1200" b="0" spc="16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pătrunderii</a:t>
                      </a:r>
                      <a:r>
                        <a:rPr lang="en-US" sz="1200" b="0" spc="16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de</a:t>
                      </a:r>
                      <a:r>
                        <a:rPr lang="en-US" sz="1200" b="0" spc="16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substanțe</a:t>
                      </a:r>
                      <a:r>
                        <a:rPr lang="en-US" sz="1200" b="0" spc="16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în</a:t>
                      </a:r>
                      <a:r>
                        <a:rPr lang="en-US" sz="1200" b="0" spc="16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sol</a:t>
                      </a:r>
                      <a:r>
                        <a:rPr lang="en-US" sz="1200" b="0" spc="15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prin</a:t>
                      </a:r>
                      <a:r>
                        <a:rPr lang="en-US" sz="1200" b="0" spc="17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scurge</a:t>
                      </a:r>
                      <a:r>
                        <a:rPr lang="en-US" sz="1200" b="0" spc="-10" dirty="0" err="1">
                          <a:solidFill>
                            <a:schemeClr val="tx1"/>
                          </a:solidFill>
                          <a:effectLst/>
                          <a:latin typeface="Calibri" panose="020F0502020204030204" pitchFamily="34" charset="0"/>
                        </a:rPr>
                        <a:t>re</a:t>
                      </a:r>
                      <a:r>
                        <a:rPr lang="en-US" sz="1200" b="0" spc="-10" dirty="0">
                          <a:solidFill>
                            <a:schemeClr val="tx1"/>
                          </a:solidFill>
                          <a:effectLst/>
                          <a:latin typeface="Calibri" panose="020F0502020204030204" pitchFamily="34" charset="0"/>
                        </a:rPr>
                        <a:t>,</a:t>
                      </a:r>
                      <a:r>
                        <a:rPr lang="en-US" sz="1200" b="0" spc="16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depunere</a:t>
                      </a:r>
                      <a:r>
                        <a:rPr lang="en-US" sz="1200" b="0" spc="16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din</a:t>
                      </a:r>
                      <a:r>
                        <a:rPr lang="en-US" sz="1200" b="0" spc="16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aer</a:t>
                      </a:r>
                      <a:r>
                        <a:rPr lang="en-US" sz="1200" b="0" spc="16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spc="16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depozitare</a:t>
                      </a:r>
                      <a:r>
                        <a:rPr lang="en-US" sz="1200" b="0" spc="16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necorespunză</a:t>
                      </a:r>
                      <a:r>
                        <a:rPr lang="en-US" sz="1200" b="0" spc="-5" dirty="0" err="1">
                          <a:solidFill>
                            <a:schemeClr val="tx1"/>
                          </a:solidFill>
                          <a:effectLst/>
                          <a:latin typeface="Calibri" panose="020F0502020204030204" pitchFamily="34" charset="0"/>
                        </a:rPr>
                        <a:t>toar</a:t>
                      </a:r>
                      <a:r>
                        <a:rPr lang="en-US" sz="1200" b="0" spc="-10" dirty="0" err="1">
                          <a:solidFill>
                            <a:schemeClr val="tx1"/>
                          </a:solidFill>
                          <a:effectLst/>
                          <a:latin typeface="Calibri" panose="020F0502020204030204" pitchFamily="34" charset="0"/>
                        </a:rPr>
                        <a:t>e</a:t>
                      </a:r>
                      <a:r>
                        <a:rPr lang="en-US" sz="1200" b="0" dirty="0">
                          <a:solidFill>
                            <a:schemeClr val="tx1"/>
                          </a:solidFill>
                          <a:effectLst/>
                          <a:latin typeface="Calibri" panose="020F0502020204030204" pitchFamily="34" charset="0"/>
                        </a:rPr>
                        <a:t> </a:t>
                      </a:r>
                      <a:r>
                        <a:rPr lang="en-US" sz="1200" b="0" spc="2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a </a:t>
                      </a:r>
                      <a:r>
                        <a:rPr lang="en-US" sz="1200" b="0" spc="3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materiilor</a:t>
                      </a:r>
                      <a:r>
                        <a:rPr lang="en-US" sz="1200" b="0" dirty="0">
                          <a:solidFill>
                            <a:schemeClr val="tx1"/>
                          </a:solidFill>
                          <a:effectLst/>
                          <a:latin typeface="Calibri" panose="020F0502020204030204" pitchFamily="34" charset="0"/>
                        </a:rPr>
                        <a:t> </a:t>
                      </a:r>
                      <a:r>
                        <a:rPr lang="en-US" sz="1200" b="0" spc="5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prime, </a:t>
                      </a:r>
                      <a:r>
                        <a:rPr lang="en-US" sz="1200" b="0" spc="3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produselor</a:t>
                      </a:r>
                      <a:r>
                        <a:rPr lang="en-US" sz="1200" b="0" dirty="0">
                          <a:solidFill>
                            <a:schemeClr val="tx1"/>
                          </a:solidFill>
                          <a:effectLst/>
                          <a:latin typeface="Calibri" panose="020F0502020204030204" pitchFamily="34" charset="0"/>
                        </a:rPr>
                        <a:t> </a:t>
                      </a:r>
                      <a:r>
                        <a:rPr lang="en-US" sz="1200" b="0" spc="2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sau</a:t>
                      </a:r>
                      <a:r>
                        <a:rPr lang="en-US" sz="1200" b="0" dirty="0">
                          <a:solidFill>
                            <a:schemeClr val="tx1"/>
                          </a:solidFill>
                          <a:effectLst/>
                          <a:latin typeface="Calibri" panose="020F0502020204030204" pitchFamily="34" charset="0"/>
                        </a:rPr>
                        <a:t> </a:t>
                      </a:r>
                      <a:r>
                        <a:rPr lang="en-US" sz="1200" b="0" spc="2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reziduurilor</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0217" marR="60217" marT="0" marB="0"/>
                </a:tc>
                <a:tc gridSpan="2">
                  <a:txBody>
                    <a:bodyPr/>
                    <a:lstStyle/>
                    <a:p>
                      <a:pPr>
                        <a:lnSpc>
                          <a:spcPct val="107000"/>
                        </a:lnSpc>
                        <a:spcAft>
                          <a:spcPts val="0"/>
                        </a:spcAft>
                      </a:pPr>
                      <a:r>
                        <a:rPr lang="ro-RO" sz="1200" dirty="0" smtClean="0">
                          <a:effectLst/>
                          <a:latin typeface="Calibri" panose="020F0502020204030204" pitchFamily="34" charset="0"/>
                        </a:rPr>
                        <a:t>Materiile prime și auxiliare se depozitează în spatii de depozitare amenajate</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functie</a:t>
                      </a:r>
                      <a:r>
                        <a:rPr lang="en-US" sz="1200" baseline="0" dirty="0" smtClean="0">
                          <a:effectLst/>
                          <a:latin typeface="Calibri" panose="020F0502020204030204" pitchFamily="34" charset="0"/>
                        </a:rPr>
                        <a:t> de </a:t>
                      </a:r>
                      <a:r>
                        <a:rPr lang="en-US" sz="1200" baseline="0" dirty="0" err="1" smtClean="0">
                          <a:effectLst/>
                          <a:latin typeface="Calibri" panose="020F0502020204030204" pitchFamily="34" charset="0"/>
                        </a:rPr>
                        <a:t>solicitarile</a:t>
                      </a:r>
                      <a:r>
                        <a:rPr lang="en-US" sz="1200" baseline="0" dirty="0" smtClean="0">
                          <a:effectLst/>
                          <a:latin typeface="Calibri" panose="020F0502020204030204" pitchFamily="34" charset="0"/>
                        </a:rPr>
                        <a:t> de </a:t>
                      </a:r>
                      <a:r>
                        <a:rPr lang="en-US" sz="1200" baseline="0" dirty="0" err="1" smtClean="0">
                          <a:effectLst/>
                          <a:latin typeface="Calibri" panose="020F0502020204030204" pitchFamily="34" charset="0"/>
                        </a:rPr>
                        <a:t>depozitare</a:t>
                      </a:r>
                      <a:r>
                        <a:rPr lang="en-US" sz="1200" baseline="0" dirty="0" smtClean="0">
                          <a:effectLst/>
                          <a:latin typeface="Calibri" panose="020F0502020204030204" pitchFamily="34" charset="0"/>
                        </a:rPr>
                        <a:t>.</a:t>
                      </a:r>
                    </a:p>
                    <a:p>
                      <a:pPr>
                        <a:lnSpc>
                          <a:spcPct val="107000"/>
                        </a:lnSpc>
                        <a:spcAft>
                          <a:spcPts val="0"/>
                        </a:spcAft>
                      </a:pPr>
                      <a:r>
                        <a:rPr lang="ro-RO" sz="1200" dirty="0" smtClean="0">
                          <a:effectLst/>
                          <a:latin typeface="Calibri" panose="020F0502020204030204" pitchFamily="34" charset="0"/>
                        </a:rPr>
                        <a:t>Materialele lichide se depozitează în rezervoare etanșe, verificate periodic.</a:t>
                      </a:r>
                    </a:p>
                    <a:p>
                      <a:pPr>
                        <a:lnSpc>
                          <a:spcPct val="107000"/>
                        </a:lnSpc>
                        <a:spcAft>
                          <a:spcPts val="0"/>
                        </a:spcAft>
                      </a:pPr>
                      <a:r>
                        <a:rPr lang="ro-RO" sz="1200" dirty="0" smtClean="0">
                          <a:effectLst/>
                          <a:latin typeface="Calibri" panose="020F0502020204030204" pitchFamily="34" charset="0"/>
                        </a:rPr>
                        <a:t>Deseurile sunt depozitate in containere, pubele sau recipienţi etanși.</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p>
                  </a:txBody>
                  <a:tcPr marL="60217" marR="60217" marT="0" marB="0"/>
                </a:tc>
                <a:tc>
                  <a:txBody>
                    <a:bodyPr/>
                    <a:lstStyle/>
                    <a:p>
                      <a:r>
                        <a:rPr lang="en-US" sz="1200" dirty="0" err="1" smtClean="0"/>
                        <a:t>Spatiile</a:t>
                      </a:r>
                      <a:r>
                        <a:rPr lang="en-US" sz="1200" baseline="0" dirty="0" smtClean="0"/>
                        <a:t> de </a:t>
                      </a:r>
                      <a:r>
                        <a:rPr lang="en-US" sz="1200" baseline="0" dirty="0" err="1" smtClean="0"/>
                        <a:t>depozitare</a:t>
                      </a:r>
                      <a:r>
                        <a:rPr lang="en-US" sz="1200" baseline="0" dirty="0" smtClean="0"/>
                        <a:t> </a:t>
                      </a:r>
                      <a:r>
                        <a:rPr lang="en-US" sz="1200" baseline="0" dirty="0" err="1" smtClean="0"/>
                        <a:t>sunt</a:t>
                      </a:r>
                      <a:r>
                        <a:rPr lang="en-US" sz="1200" baseline="0" dirty="0" smtClean="0"/>
                        <a:t> in curs de </a:t>
                      </a:r>
                      <a:r>
                        <a:rPr lang="en-US" sz="1200" baseline="0" dirty="0" err="1" smtClean="0"/>
                        <a:t>amenajare</a:t>
                      </a:r>
                      <a:r>
                        <a:rPr lang="en-US" sz="1200" baseline="0" dirty="0" smtClean="0"/>
                        <a:t>.</a:t>
                      </a:r>
                      <a:endParaRPr lang="ro-RO" sz="1200" dirty="0"/>
                    </a:p>
                  </a:txBody>
                  <a:tcPr marL="60217" marR="60217" marT="0" marB="0"/>
                </a:tc>
              </a:tr>
              <a:tr h="435102">
                <a:tc>
                  <a:txBody>
                    <a:bodyPr/>
                    <a:lstStyle/>
                    <a:p>
                      <a:pPr eaLnBrk="0" hangingPunct="0">
                        <a:lnSpc>
                          <a:spcPct val="107000"/>
                        </a:lnSpc>
                        <a:spcAft>
                          <a:spcPts val="0"/>
                        </a:spcAft>
                        <a:tabLst>
                          <a:tab pos="5850890" algn="l"/>
                        </a:tabLst>
                      </a:pPr>
                      <a:r>
                        <a:rPr lang="en-US" sz="1200" b="0" dirty="0" err="1">
                          <a:solidFill>
                            <a:schemeClr val="tx1"/>
                          </a:solidFill>
                          <a:effectLst/>
                          <a:latin typeface="Calibri" panose="020F0502020204030204" pitchFamily="34" charset="0"/>
                        </a:rPr>
                        <a:t>Elaborarea</a:t>
                      </a:r>
                      <a:r>
                        <a:rPr lang="en-US" sz="1200" b="0" spc="-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unui</a:t>
                      </a:r>
                      <a:r>
                        <a:rPr lang="en-US" sz="1200" b="0" spc="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program de management al</a:t>
                      </a:r>
                      <a:r>
                        <a:rPr lang="en-US" sz="1200" b="0" spc="-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scurgerilor</a:t>
                      </a:r>
                      <a:r>
                        <a:rPr lang="en-US" sz="1200" b="0" spc="1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extinderea</a:t>
                      </a:r>
                      <a:r>
                        <a:rPr lang="en-US" sz="1200" b="0" spc="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izolării</a:t>
                      </a:r>
                      <a:r>
                        <a:rPr lang="en-US" sz="1200" b="0" dirty="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surselor</a:t>
                      </a:r>
                      <a:r>
                        <a:rPr lang="en-US" sz="1200" b="0" dirty="0" smtClean="0">
                          <a:solidFill>
                            <a:schemeClr val="tx1"/>
                          </a:solidFill>
                          <a:effectLst/>
                          <a:latin typeface="Calibri" panose="020F0502020204030204" pitchFamily="34" charset="0"/>
                        </a:rPr>
                        <a:t>,</a:t>
                      </a:r>
                      <a:r>
                        <a:rPr lang="en-US" sz="1200" b="0" spc="5" dirty="0" smtClean="0">
                          <a:solidFill>
                            <a:schemeClr val="tx1"/>
                          </a:solidFill>
                          <a:effectLst/>
                          <a:latin typeface="Calibri" panose="020F0502020204030204" pitchFamily="34" charset="0"/>
                        </a:rPr>
                        <a:t> </a:t>
                      </a:r>
                      <a:r>
                        <a:rPr lang="ro-RO" sz="1200" b="0" spc="5" dirty="0" smtClean="0">
                          <a:solidFill>
                            <a:schemeClr val="tx1"/>
                          </a:solidFill>
                          <a:effectLst/>
                          <a:latin typeface="Calibri" panose="020F0502020204030204" pitchFamily="34" charset="0"/>
                        </a:rPr>
                        <a:t>pentru  a </a:t>
                      </a:r>
                      <a:r>
                        <a:rPr lang="en-US" sz="1200" b="0" spc="-5" dirty="0" err="1" smtClean="0">
                          <a:solidFill>
                            <a:schemeClr val="tx1"/>
                          </a:solidFill>
                          <a:effectLst/>
                          <a:latin typeface="Calibri" panose="020F0502020204030204" pitchFamily="34" charset="0"/>
                        </a:rPr>
                        <a:t>împiedi</a:t>
                      </a:r>
                      <a:r>
                        <a:rPr lang="en-US" sz="1200" b="0" dirty="0" err="1" smtClean="0">
                          <a:solidFill>
                            <a:schemeClr val="tx1"/>
                          </a:solidFill>
                          <a:effectLst/>
                          <a:latin typeface="Calibri" panose="020F0502020204030204" pitchFamily="34" charset="0"/>
                        </a:rPr>
                        <a:t>c</a:t>
                      </a:r>
                      <a:r>
                        <a:rPr lang="ro-RO" sz="1200" b="0" dirty="0" smtClean="0">
                          <a:solidFill>
                            <a:schemeClr val="tx1"/>
                          </a:solidFill>
                          <a:effectLst/>
                          <a:latin typeface="Calibri" panose="020F0502020204030204" pitchFamily="34" charset="0"/>
                        </a:rPr>
                        <a:t>a </a:t>
                      </a:r>
                      <a:r>
                        <a:rPr lang="en-US" sz="1200" b="0" dirty="0" err="1" smtClean="0">
                          <a:solidFill>
                            <a:schemeClr val="tx1"/>
                          </a:solidFill>
                          <a:effectLst/>
                          <a:latin typeface="Calibri" panose="020F0502020204030204" pitchFamily="34" charset="0"/>
                        </a:rPr>
                        <a:t>contaminarea</a:t>
                      </a:r>
                      <a:r>
                        <a:rPr lang="en-US" sz="1200" b="0" spc="-25" dirty="0" smtClean="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solului</a:t>
                      </a:r>
                      <a:r>
                        <a:rPr lang="en-US" sz="1200" b="0" spc="-2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spc="-30" dirty="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apelor</a:t>
                      </a:r>
                      <a:r>
                        <a:rPr lang="en-US" sz="1200" b="0" spc="-30" dirty="0" smtClean="0">
                          <a:solidFill>
                            <a:schemeClr val="tx1"/>
                          </a:solidFill>
                          <a:effectLst/>
                          <a:latin typeface="Calibri" panose="020F0502020204030204" pitchFamily="34" charset="0"/>
                        </a:rPr>
                        <a:t> </a:t>
                      </a:r>
                      <a:r>
                        <a:rPr lang="en-US" sz="1200" b="0" spc="-10" dirty="0" err="1" smtClean="0">
                          <a:solidFill>
                            <a:schemeClr val="tx1"/>
                          </a:solidFill>
                          <a:effectLst/>
                          <a:latin typeface="Calibri" panose="020F0502020204030204" pitchFamily="34" charset="0"/>
                        </a:rPr>
                        <a:t>subter</a:t>
                      </a:r>
                      <a:r>
                        <a:rPr lang="ro-RO" sz="1200" b="0" spc="-10" dirty="0" smtClean="0">
                          <a:solidFill>
                            <a:schemeClr val="tx1"/>
                          </a:solidFill>
                          <a:effectLst/>
                          <a:latin typeface="Calibri" panose="020F0502020204030204" pitchFamily="34" charset="0"/>
                        </a:rPr>
                        <a:t>an</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0217" marR="60217" marT="0" marB="0"/>
                </a:tc>
                <a:tc gridSpan="2">
                  <a:txBody>
                    <a:bodyPr/>
                    <a:lstStyle/>
                    <a:p>
                      <a:pPr>
                        <a:lnSpc>
                          <a:spcPct val="107000"/>
                        </a:lnSpc>
                        <a:spcAft>
                          <a:spcPts val="0"/>
                        </a:spcAft>
                      </a:pPr>
                      <a:r>
                        <a:rPr lang="ro-RO" sz="1200" dirty="0">
                          <a:effectLst/>
                          <a:latin typeface="Calibri" panose="020F0502020204030204" pitchFamily="34" charset="0"/>
                        </a:rPr>
                        <a:t>Prin programul de revizii anuale se examinează starea </a:t>
                      </a:r>
                      <a:r>
                        <a:rPr lang="en-US" sz="1200" dirty="0" err="1" smtClean="0">
                          <a:effectLst/>
                          <a:latin typeface="Calibri" panose="020F0502020204030204" pitchFamily="34" charset="0"/>
                        </a:rPr>
                        <a:t>cladirilor</a:t>
                      </a:r>
                      <a:r>
                        <a:rPr lang="ro-RO" sz="1200" dirty="0" smtClean="0">
                          <a:effectLst/>
                          <a:latin typeface="Calibri" panose="020F0502020204030204" pitchFamily="34" charset="0"/>
                        </a:rPr>
                        <a:t>, </a:t>
                      </a:r>
                      <a:r>
                        <a:rPr lang="ro-RO" sz="1200" dirty="0">
                          <a:effectLst/>
                          <a:latin typeface="Calibri" panose="020F0502020204030204" pitchFamily="34" charset="0"/>
                        </a:rPr>
                        <a:t>a zonelor de depozitare. </a:t>
                      </a:r>
                      <a:r>
                        <a:rPr lang="ro-RO" sz="1200" dirty="0" smtClean="0">
                          <a:effectLst/>
                          <a:latin typeface="Calibri" panose="020F0502020204030204" pitchFamily="34" charset="0"/>
                        </a:rPr>
                        <a:t>Materiile </a:t>
                      </a:r>
                      <a:r>
                        <a:rPr lang="ro-RO" sz="1200" dirty="0">
                          <a:effectLst/>
                          <a:latin typeface="Calibri" panose="020F0502020204030204" pitchFamily="34" charset="0"/>
                        </a:rPr>
                        <a:t>prime si produsele finite sunt stocate temporar </a:t>
                      </a:r>
                      <a:r>
                        <a:rPr lang="ro-RO" sz="1200" dirty="0" smtClean="0">
                          <a:effectLst/>
                          <a:latin typeface="Calibri" panose="020F0502020204030204" pitchFamily="34" charset="0"/>
                        </a:rPr>
                        <a:t>pe</a:t>
                      </a:r>
                      <a:r>
                        <a:rPr lang="ro-RO" sz="1200" baseline="0" dirty="0" smtClean="0">
                          <a:effectLst/>
                          <a:latin typeface="Calibri" panose="020F0502020204030204" pitchFamily="34" charset="0"/>
                        </a:rPr>
                        <a:t> spatii </a:t>
                      </a:r>
                      <a:r>
                        <a:rPr lang="ro-RO" sz="1200" dirty="0" smtClean="0">
                          <a:effectLst/>
                          <a:latin typeface="Calibri" panose="020F0502020204030204" pitchFamily="34" charset="0"/>
                        </a:rPr>
                        <a:t>betonate</a:t>
                      </a:r>
                      <a:r>
                        <a:rPr lang="ro-RO" sz="1200" dirty="0">
                          <a:effectLst/>
                          <a:latin typeface="Calibri" panose="020F0502020204030204" pitchFamily="34" charset="0"/>
                        </a:rPr>
                        <a:t>, in </a:t>
                      </a:r>
                      <a:r>
                        <a:rPr lang="ro-RO" sz="1200" dirty="0" smtClean="0">
                          <a:effectLst/>
                          <a:latin typeface="Calibri" panose="020F0502020204030204" pitchFamily="34" charset="0"/>
                        </a:rPr>
                        <a:t>hale </a:t>
                      </a:r>
                      <a:r>
                        <a:rPr lang="ro-RO" sz="1200" dirty="0">
                          <a:effectLst/>
                          <a:latin typeface="Calibri" panose="020F0502020204030204" pitchFamily="34" charset="0"/>
                        </a:rPr>
                        <a:t>sau pe platforme acoperite.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tc>
                <a:tc hMerge="1">
                  <a:txBody>
                    <a:bodyPr/>
                    <a:lstStyle/>
                    <a:p>
                      <a:endParaRPr lang="en-US" sz="1200" dirty="0"/>
                    </a:p>
                  </a:txBody>
                  <a:tcPr marL="60217" marR="60217" marT="0" marB="0"/>
                </a:tc>
                <a:tc>
                  <a:txBody>
                    <a:bodyPr/>
                    <a:lstStyle/>
                    <a:p>
                      <a:r>
                        <a:rPr lang="en-US" sz="1200" dirty="0" smtClean="0"/>
                        <a:t>Se </a:t>
                      </a:r>
                      <a:r>
                        <a:rPr lang="en-US" sz="1200" dirty="0" err="1" smtClean="0"/>
                        <a:t>va</a:t>
                      </a:r>
                      <a:r>
                        <a:rPr lang="en-US" sz="1200" dirty="0" smtClean="0"/>
                        <a:t> </a:t>
                      </a:r>
                      <a:r>
                        <a:rPr lang="en-US" sz="1200" dirty="0" err="1" smtClean="0"/>
                        <a:t>elabora</a:t>
                      </a:r>
                      <a:r>
                        <a:rPr lang="en-US" sz="1200" dirty="0" smtClean="0"/>
                        <a:t> </a:t>
                      </a:r>
                      <a:r>
                        <a:rPr lang="en-US" sz="1200" dirty="0" err="1" smtClean="0"/>
                        <a:t>Programul</a:t>
                      </a:r>
                      <a:r>
                        <a:rPr lang="en-US" sz="1200" dirty="0" smtClean="0"/>
                        <a:t> de</a:t>
                      </a:r>
                      <a:r>
                        <a:rPr lang="en-US" sz="1200" baseline="0" dirty="0" smtClean="0"/>
                        <a:t> management al </a:t>
                      </a:r>
                      <a:r>
                        <a:rPr lang="en-US" sz="1200" baseline="0" dirty="0" err="1" smtClean="0"/>
                        <a:t>scurgerilor</a:t>
                      </a:r>
                      <a:r>
                        <a:rPr lang="en-US" sz="1200" baseline="0" dirty="0" smtClean="0"/>
                        <a:t>.</a:t>
                      </a:r>
                      <a:endParaRPr lang="ro-RO" sz="1200" dirty="0"/>
                    </a:p>
                  </a:txBody>
                  <a:tcPr marL="60217" marR="60217" marT="0" marB="0"/>
                </a:tc>
              </a:tr>
              <a:tr h="435102">
                <a:tc>
                  <a:txBody>
                    <a:bodyPr/>
                    <a:lstStyle/>
                    <a:p>
                      <a:pPr marL="0" marR="0" indent="0" algn="l" defTabSz="914400" rtl="0" eaLnBrk="0" fontAlgn="auto" latinLnBrk="0" hangingPunct="0">
                        <a:lnSpc>
                          <a:spcPct val="107000"/>
                        </a:lnSpc>
                        <a:spcBef>
                          <a:spcPts val="0"/>
                        </a:spcBef>
                        <a:spcAft>
                          <a:spcPts val="0"/>
                        </a:spcAft>
                        <a:buClrTx/>
                        <a:buSzTx/>
                        <a:buFontTx/>
                        <a:buNone/>
                        <a:tabLst>
                          <a:tab pos="5850890" algn="l"/>
                        </a:tabLst>
                        <a:defRPr/>
                      </a:pPr>
                      <a:r>
                        <a:rPr lang="en-US" sz="1200" b="0" dirty="0" smtClean="0">
                          <a:solidFill>
                            <a:schemeClr val="tx1"/>
                          </a:solidFill>
                          <a:effectLst/>
                          <a:latin typeface="Calibri" panose="020F0502020204030204" pitchFamily="34" charset="0"/>
                        </a:rPr>
                        <a:t>Proiectarea</a:t>
                      </a:r>
                      <a:r>
                        <a:rPr lang="en-US" sz="1200" b="0" spc="19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corespunzătoare</a:t>
                      </a:r>
                      <a:r>
                        <a:rPr lang="en-US" sz="1200" b="0" spc="19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19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conductelor</a:t>
                      </a:r>
                      <a:r>
                        <a:rPr lang="en-US" sz="1200" b="0" spc="19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spc="20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195" dirty="0" smtClean="0">
                          <a:solidFill>
                            <a:schemeClr val="tx1"/>
                          </a:solidFill>
                          <a:effectLst/>
                          <a:latin typeface="Calibri" panose="020F0502020204030204" pitchFamily="34" charset="0"/>
                        </a:rPr>
                        <a:t> </a:t>
                      </a:r>
                      <a:r>
                        <a:rPr lang="en-US" sz="1200" b="0" spc="-5" dirty="0" err="1" smtClean="0">
                          <a:solidFill>
                            <a:schemeClr val="tx1"/>
                          </a:solidFill>
                          <a:effectLst/>
                          <a:latin typeface="Calibri" panose="020F0502020204030204" pitchFamily="34" charset="0"/>
                        </a:rPr>
                        <a:t>sistemelor</a:t>
                      </a:r>
                      <a:r>
                        <a:rPr lang="en-US" sz="1200" b="0" spc="20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20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depozitare</a:t>
                      </a:r>
                      <a:r>
                        <a:rPr lang="en-US" sz="1200" b="0" dirty="0" smtClean="0">
                          <a:solidFill>
                            <a:schemeClr val="tx1"/>
                          </a:solidFill>
                          <a:effectLst/>
                          <a:latin typeface="Calibri" panose="020F0502020204030204" pitchFamily="34" charset="0"/>
                        </a:rPr>
                        <a:t>,</a:t>
                      </a:r>
                      <a:r>
                        <a:rPr lang="en-US" sz="1200" b="0" spc="20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pentru</a:t>
                      </a:r>
                      <a:r>
                        <a:rPr lang="en-US" sz="1200" b="0" spc="20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20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menține</a:t>
                      </a:r>
                      <a:r>
                        <a:rPr lang="en-US" sz="1200" b="0" spc="200" dirty="0" smtClean="0">
                          <a:solidFill>
                            <a:schemeClr val="tx1"/>
                          </a:solidFill>
                          <a:effectLst/>
                          <a:latin typeface="Calibri" panose="020F0502020204030204" pitchFamily="34" charset="0"/>
                        </a:rPr>
                        <a:t> </a:t>
                      </a:r>
                      <a:r>
                        <a:rPr lang="en-US" sz="1200" b="0" spc="-5" dirty="0" err="1" smtClean="0">
                          <a:solidFill>
                            <a:schemeClr val="tx1"/>
                          </a:solidFill>
                          <a:effectLst/>
                          <a:latin typeface="Calibri" panose="020F0502020204030204" pitchFamily="34" charset="0"/>
                        </a:rPr>
                        <a:t>suprafețele</a:t>
                      </a:r>
                      <a:r>
                        <a:rPr lang="en-US" sz="1200" b="0" spc="190" dirty="0" smtClean="0">
                          <a:solidFill>
                            <a:schemeClr val="tx1"/>
                          </a:solidFill>
                          <a:effectLst/>
                          <a:latin typeface="Calibri" panose="020F0502020204030204" pitchFamily="34" charset="0"/>
                        </a:rPr>
                        <a:t> </a:t>
                      </a:r>
                      <a:r>
                        <a:rPr lang="en-US" sz="1200" b="0" spc="-5" dirty="0" smtClean="0">
                          <a:solidFill>
                            <a:schemeClr val="tx1"/>
                          </a:solidFill>
                          <a:effectLst/>
                          <a:latin typeface="Calibri" panose="020F0502020204030204" pitchFamily="34" charset="0"/>
                        </a:rPr>
                        <a:t>curat</a:t>
                      </a:r>
                      <a:r>
                        <a:rPr lang="en-US" sz="1200" b="0" spc="-10" dirty="0" smtClean="0">
                          <a:solidFill>
                            <a:schemeClr val="tx1"/>
                          </a:solidFill>
                          <a:effectLst/>
                          <a:latin typeface="Calibri" panose="020F0502020204030204" pitchFamily="34" charset="0"/>
                        </a:rPr>
                        <a:t>e</a:t>
                      </a:r>
                      <a:r>
                        <a:rPr lang="en-US" sz="1200" b="0" spc="9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spc="9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10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reduce</a:t>
                      </a:r>
                      <a:r>
                        <a:rPr lang="en-US" sz="1200" b="0" spc="9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necesitatea</a:t>
                      </a:r>
                      <a:r>
                        <a:rPr lang="en-US" sz="1200" b="0" spc="8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spălării</a:t>
                      </a:r>
                      <a:r>
                        <a:rPr lang="en-US" sz="1200" b="0" spc="9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spc="9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curățării</a:t>
                      </a:r>
                      <a:endParaRPr lang="ro-RO" sz="1200" b="0" dirty="0" smtClean="0">
                        <a:solidFill>
                          <a:schemeClr val="tx1"/>
                        </a:solidFill>
                        <a:effectLst/>
                        <a:latin typeface="Calibri" panose="020F0502020204030204" pitchFamily="34" charset="0"/>
                        <a:ea typeface="Times New Roman" panose="02020603050405020304" pitchFamily="18" charset="0"/>
                      </a:endParaRPr>
                    </a:p>
                    <a:p>
                      <a:pPr eaLnBrk="0" hangingPunct="0">
                        <a:lnSpc>
                          <a:spcPct val="107000"/>
                        </a:lnSpc>
                        <a:spcAft>
                          <a:spcPts val="0"/>
                        </a:spcAft>
                        <a:tabLst>
                          <a:tab pos="5850890" algn="l"/>
                        </a:tabLst>
                      </a:pPr>
                      <a:endParaRPr lang="ro-RO" sz="1200" b="0" dirty="0">
                        <a:solidFill>
                          <a:schemeClr val="tx1"/>
                        </a:solidFill>
                        <a:effectLst/>
                        <a:latin typeface="Calibri" panose="020F0502020204030204" pitchFamily="34" charset="0"/>
                        <a:ea typeface="Times New Roman" panose="02020603050405020304" pitchFamily="18" charset="0"/>
                      </a:endParaRPr>
                    </a:p>
                  </a:txBody>
                  <a:tcPr marL="60217" marR="60217" marT="0" marB="0"/>
                </a:tc>
                <a:tc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Da,  toate spatiile de depozitare materii prime si auxiliare, precum si produse finite, sunt amenajate corespunzator</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tc>
                <a:tc hMerge="1">
                  <a:txBody>
                    <a:bodyPr/>
                    <a:lstStyle/>
                    <a:p>
                      <a:endParaRPr lang="en-US" dirty="0"/>
                    </a:p>
                  </a:txBody>
                  <a:tcPr/>
                </a:tc>
                <a:tc>
                  <a:txBody>
                    <a:bodyPr/>
                    <a:lstStyle/>
                    <a:p>
                      <a:r>
                        <a:rPr lang="en-US" sz="1200" dirty="0" smtClean="0"/>
                        <a:t>Se </a:t>
                      </a:r>
                      <a:r>
                        <a:rPr lang="en-US" sz="1200" dirty="0" err="1" smtClean="0"/>
                        <a:t>vor</a:t>
                      </a:r>
                      <a:r>
                        <a:rPr lang="en-US" sz="1200" dirty="0" smtClean="0"/>
                        <a:t> </a:t>
                      </a:r>
                      <a:r>
                        <a:rPr lang="en-US" sz="1200" dirty="0" err="1" smtClean="0"/>
                        <a:t>amenaja</a:t>
                      </a:r>
                      <a:r>
                        <a:rPr lang="en-US" sz="1200" dirty="0" smtClean="0"/>
                        <a:t> </a:t>
                      </a:r>
                      <a:r>
                        <a:rPr lang="en-US" sz="1200" dirty="0" err="1" smtClean="0"/>
                        <a:t>corespunzator</a:t>
                      </a:r>
                      <a:r>
                        <a:rPr lang="en-US" sz="1200" dirty="0" smtClean="0"/>
                        <a:t> </a:t>
                      </a:r>
                      <a:r>
                        <a:rPr lang="en-US" sz="1200" dirty="0" err="1" smtClean="0"/>
                        <a:t>spatiile</a:t>
                      </a:r>
                      <a:r>
                        <a:rPr lang="en-US" sz="1200" dirty="0" smtClean="0"/>
                        <a:t> de </a:t>
                      </a:r>
                      <a:r>
                        <a:rPr lang="en-US" sz="1200" dirty="0" err="1" smtClean="0"/>
                        <a:t>depozitare</a:t>
                      </a:r>
                      <a:endParaRPr lang="ro-RO" sz="1200" dirty="0"/>
                    </a:p>
                  </a:txBody>
                  <a:tcPr marL="60217" marR="60217" marT="0" marB="0"/>
                </a:tc>
              </a:tr>
            </a:tbl>
          </a:graphicData>
        </a:graphic>
      </p:graphicFrame>
    </p:spTree>
    <p:extLst>
      <p:ext uri="{BB962C8B-B14F-4D97-AF65-F5344CB8AC3E}">
        <p14:creationId xmlns:p14="http://schemas.microsoft.com/office/powerpoint/2010/main" val="3974117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22235503"/>
              </p:ext>
            </p:extLst>
          </p:nvPr>
        </p:nvGraphicFramePr>
        <p:xfrm>
          <a:off x="304800" y="334773"/>
          <a:ext cx="8534400" cy="4630166"/>
        </p:xfrm>
        <a:graphic>
          <a:graphicData uri="http://schemas.openxmlformats.org/drawingml/2006/table">
            <a:tbl>
              <a:tblPr firstRow="1" bandRow="1">
                <a:tableStyleId>{5C22544A-7EE6-4342-B048-85BDC9FD1C3A}</a:tableStyleId>
              </a:tblPr>
              <a:tblGrid>
                <a:gridCol w="2133600"/>
                <a:gridCol w="2133600"/>
                <a:gridCol w="2133600"/>
                <a:gridCol w="2133600"/>
              </a:tblGrid>
              <a:tr h="370840">
                <a:tc gridSpan="4">
                  <a:txBody>
                    <a:bodyPr/>
                    <a:lstStyle/>
                    <a:p>
                      <a:pPr algn="ctr"/>
                      <a:r>
                        <a:rPr lang="en-US" dirty="0" smtClean="0"/>
                        <a:t>Managementul </a:t>
                      </a:r>
                      <a:r>
                        <a:rPr lang="en-US" dirty="0" err="1" smtClean="0"/>
                        <a:t>apei</a:t>
                      </a:r>
                      <a:r>
                        <a:rPr lang="en-US" dirty="0" smtClean="0"/>
                        <a:t> </a:t>
                      </a:r>
                      <a:r>
                        <a:rPr lang="en-US" dirty="0" err="1" smtClean="0"/>
                        <a:t>si</a:t>
                      </a:r>
                      <a:r>
                        <a:rPr lang="en-US" dirty="0" smtClean="0"/>
                        <a:t> al </a:t>
                      </a:r>
                      <a:r>
                        <a:rPr lang="en-US" dirty="0" err="1" smtClean="0"/>
                        <a:t>apelor</a:t>
                      </a:r>
                      <a:r>
                        <a:rPr lang="en-US" dirty="0" smtClean="0"/>
                        <a:t> reziduale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4">
                  <a:txBody>
                    <a:bodyPr/>
                    <a:lstStyle/>
                    <a:p>
                      <a:pPr>
                        <a:lnSpc>
                          <a:spcPct val="107000"/>
                        </a:lnSpc>
                        <a:spcAft>
                          <a:spcPts val="0"/>
                        </a:spcAft>
                      </a:pP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BAT 5</a:t>
                      </a:r>
                      <a:r>
                        <a:rPr lang="en-US" sz="1200" b="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Pentru</a:t>
                      </a:r>
                      <a:r>
                        <a:rPr lang="ro-RO" sz="1200" b="1" i="1" spc="12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reduce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consumul</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apă</a:t>
                      </a:r>
                      <a:r>
                        <a:rPr lang="ro-RO" sz="1200" b="1" i="1" spc="12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dulce</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și</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generarea</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reziduale,</a:t>
                      </a:r>
                      <a:r>
                        <a:rPr lang="ro-RO" sz="1200" b="1" i="1" spc="120" dirty="0" smtClean="0">
                          <a:solidFill>
                            <a:schemeClr val="tx1"/>
                          </a:solidFill>
                          <a:effectLst/>
                          <a:latin typeface="Calibri" panose="020F0502020204030204" pitchFamily="34" charset="0"/>
                        </a:rPr>
                        <a:t> </a:t>
                      </a:r>
                      <a:r>
                        <a:rPr lang="ro-RO" sz="1200" b="1" i="1" spc="-20" dirty="0" smtClean="0">
                          <a:solidFill>
                            <a:schemeClr val="tx1"/>
                          </a:solidFill>
                          <a:effectLst/>
                          <a:latin typeface="Calibri" panose="020F0502020204030204" pitchFamily="34" charset="0"/>
                        </a:rPr>
                        <a:t>BAT</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constă</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închiderea</a:t>
                      </a:r>
                      <a:r>
                        <a:rPr lang="ro-RO" sz="1200" b="1" i="1" spc="11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circuitelor</a:t>
                      </a:r>
                      <a:r>
                        <a:rPr lang="ro-RO" sz="1200" b="1" i="1" spc="16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apă</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măsura</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care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este</a:t>
                      </a:r>
                      <a:r>
                        <a:rPr lang="ro-RO" sz="1200" b="1" i="1" spc="17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posibil</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din</a:t>
                      </a:r>
                      <a:r>
                        <a:rPr lang="ro-RO" sz="1200" b="1" i="1" spc="16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punct</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vedere</a:t>
                      </a:r>
                      <a:r>
                        <a:rPr lang="ro-RO" sz="1200" b="1" i="1" spc="180"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tehnic</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(funcție</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tipurile</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hârtie</a:t>
                      </a:r>
                      <a:r>
                        <a:rPr lang="ro-RO" sz="1200" b="1" i="1" spc="210"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fabricat</a:t>
                      </a:r>
                      <a:r>
                        <a:rPr lang="ro-RO" sz="1200" b="1" i="1" spc="-10" dirty="0" smtClean="0">
                          <a:solidFill>
                            <a:schemeClr val="tx1"/>
                          </a:solidFill>
                          <a:effectLst/>
                          <a:latin typeface="Calibri" panose="020F0502020204030204" pitchFamily="34" charset="0"/>
                        </a:rPr>
                        <a:t>e),</a:t>
                      </a:r>
                      <a:r>
                        <a:rPr lang="ro-RO" sz="1200" b="1" i="1" dirty="0" smtClean="0">
                          <a:solidFill>
                            <a:schemeClr val="tx1"/>
                          </a:solidFill>
                          <a:effectLst/>
                          <a:latin typeface="Calibri" panose="020F0502020204030204" pitchFamily="34" charset="0"/>
                        </a:rPr>
                        <a:t> </a:t>
                      </a:r>
                      <a:r>
                        <a:rPr lang="ro-RO" sz="1200" b="1" i="1" spc="1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prin</a:t>
                      </a:r>
                      <a:r>
                        <a:rPr lang="ro-RO" sz="1200" b="1" i="1" spc="2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utilizarea </a:t>
                      </a:r>
                      <a:r>
                        <a:rPr lang="ro-RO" sz="1200" b="1" i="1" spc="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unei </a:t>
                      </a:r>
                      <a:r>
                        <a:rPr lang="ro-RO" sz="1200" b="1" i="1" spc="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combinații  de </a:t>
                      </a:r>
                      <a:r>
                        <a:rPr lang="ro-RO" sz="1200" b="1" i="1" spc="5"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tehnici</a:t>
                      </a:r>
                      <a:endParaRPr lang="ro-RO" sz="12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effectLst/>
                          <a:latin typeface="+mj-lt"/>
                        </a:rPr>
                        <a:t>Monitorizarea</a:t>
                      </a:r>
                      <a:r>
                        <a:rPr lang="en-US" sz="1200" b="0" spc="155" dirty="0" smtClean="0">
                          <a:solidFill>
                            <a:schemeClr val="tx1"/>
                          </a:solidFill>
                          <a:effectLst/>
                          <a:latin typeface="+mj-lt"/>
                        </a:rPr>
                        <a:t> </a:t>
                      </a:r>
                      <a:r>
                        <a:rPr lang="en-US" sz="1200" b="0" dirty="0" err="1" smtClean="0">
                          <a:solidFill>
                            <a:schemeClr val="tx1"/>
                          </a:solidFill>
                          <a:effectLst/>
                          <a:latin typeface="+mj-lt"/>
                        </a:rPr>
                        <a:t>și</a:t>
                      </a:r>
                      <a:r>
                        <a:rPr lang="en-US" sz="1200" b="0" spc="145" dirty="0" smtClean="0">
                          <a:solidFill>
                            <a:schemeClr val="tx1"/>
                          </a:solidFill>
                          <a:effectLst/>
                          <a:latin typeface="+mj-lt"/>
                        </a:rPr>
                        <a:t> </a:t>
                      </a:r>
                      <a:r>
                        <a:rPr lang="en-US" sz="1200" b="0" spc="-5" dirty="0" err="1" smtClean="0">
                          <a:solidFill>
                            <a:schemeClr val="tx1"/>
                          </a:solidFill>
                          <a:effectLst/>
                          <a:latin typeface="+mj-lt"/>
                        </a:rPr>
                        <a:t>optimizarea</a:t>
                      </a:r>
                      <a:r>
                        <a:rPr lang="en-US" sz="1200" b="0" spc="150" dirty="0" smtClean="0">
                          <a:solidFill>
                            <a:schemeClr val="tx1"/>
                          </a:solidFill>
                          <a:effectLst/>
                          <a:latin typeface="+mj-lt"/>
                        </a:rPr>
                        <a:t> </a:t>
                      </a:r>
                      <a:r>
                        <a:rPr lang="en-US" sz="1200" b="0" dirty="0" err="1" smtClean="0">
                          <a:solidFill>
                            <a:schemeClr val="tx1"/>
                          </a:solidFill>
                          <a:effectLst/>
                          <a:latin typeface="+mj-lt"/>
                        </a:rPr>
                        <a:t>consumului</a:t>
                      </a:r>
                      <a:r>
                        <a:rPr lang="en-US" sz="1200" b="0" spc="150" dirty="0" smtClean="0">
                          <a:solidFill>
                            <a:schemeClr val="tx1"/>
                          </a:solidFill>
                          <a:effectLst/>
                          <a:latin typeface="+mj-lt"/>
                        </a:rPr>
                        <a:t> </a:t>
                      </a:r>
                      <a:r>
                        <a:rPr lang="en-US" sz="1200" b="0" dirty="0" smtClean="0">
                          <a:solidFill>
                            <a:schemeClr val="tx1"/>
                          </a:solidFill>
                          <a:effectLst/>
                          <a:latin typeface="+mj-lt"/>
                        </a:rPr>
                        <a:t>de</a:t>
                      </a:r>
                      <a:r>
                        <a:rPr lang="en-US" sz="1200" b="0" spc="145" dirty="0" smtClean="0">
                          <a:solidFill>
                            <a:schemeClr val="tx1"/>
                          </a:solidFill>
                          <a:effectLst/>
                          <a:latin typeface="+mj-lt"/>
                        </a:rPr>
                        <a:t> </a:t>
                      </a:r>
                      <a:r>
                        <a:rPr lang="en-US" sz="1200" b="0" dirty="0" err="1" smtClean="0">
                          <a:solidFill>
                            <a:schemeClr val="tx1"/>
                          </a:solidFill>
                          <a:effectLst/>
                          <a:latin typeface="+mj-lt"/>
                        </a:rPr>
                        <a:t>apă</a:t>
                      </a:r>
                      <a:endParaRPr lang="ro-RO" sz="1200" b="0" dirty="0" smtClean="0">
                        <a:solidFill>
                          <a:schemeClr val="tx1"/>
                        </a:solidFill>
                        <a:effectLst/>
                        <a:latin typeface="+mj-lt"/>
                        <a:ea typeface="Times New Roman" panose="02020603050405020304" pitchFamily="18" charset="0"/>
                      </a:endParaRPr>
                    </a:p>
                    <a:p>
                      <a:endParaRPr lang="en-US" sz="1200" dirty="0">
                        <a:latin typeface="+mj-lt"/>
                      </a:endParaRPr>
                    </a:p>
                  </a:txBody>
                  <a:tcPr/>
                </a:tc>
                <a:tc>
                  <a:txBody>
                    <a:bodyPr/>
                    <a:lstStyle/>
                    <a:p>
                      <a:pPr>
                        <a:lnSpc>
                          <a:spcPct val="107000"/>
                        </a:lnSpc>
                        <a:spcAft>
                          <a:spcPts val="0"/>
                        </a:spcAft>
                      </a:pPr>
                      <a:r>
                        <a:rPr lang="ro-RO" sz="1200" b="0" dirty="0" smtClean="0">
                          <a:effectLst/>
                          <a:latin typeface="Calibri" panose="020F0502020204030204" pitchFamily="34" charset="0"/>
                        </a:rPr>
                        <a:t>Consumul de apă</a:t>
                      </a:r>
                      <a:r>
                        <a:rPr lang="en-US" sz="1200" b="0" dirty="0" smtClean="0">
                          <a:effectLst/>
                          <a:latin typeface="Calibri" panose="020F0502020204030204" pitchFamily="34" charset="0"/>
                        </a:rPr>
                        <a:t> </a:t>
                      </a:r>
                      <a:r>
                        <a:rPr lang="ro-RO" sz="1200" b="0" dirty="0" smtClean="0">
                          <a:effectLst/>
                          <a:latin typeface="Calibri" panose="020F0502020204030204" pitchFamily="34" charset="0"/>
                        </a:rPr>
                        <a:t>este monitorizat</a:t>
                      </a:r>
                      <a:r>
                        <a:rPr lang="en-US" sz="1200" b="0" dirty="0" smtClean="0">
                          <a:effectLst/>
                          <a:latin typeface="Calibri" panose="020F0502020204030204" pitchFamily="34" charset="0"/>
                        </a:rPr>
                        <a:t> </a:t>
                      </a:r>
                      <a:r>
                        <a:rPr lang="en-US" sz="1200" b="0" dirty="0" err="1" smtClean="0">
                          <a:effectLst/>
                          <a:latin typeface="Calibri" panose="020F0502020204030204" pitchFamily="34" charset="0"/>
                        </a:rPr>
                        <a:t>zilnic</a:t>
                      </a:r>
                      <a:r>
                        <a:rPr lang="en-US" sz="1200" b="0" baseline="0" dirty="0" smtClean="0">
                          <a:effectLst/>
                          <a:latin typeface="Calibri" panose="020F0502020204030204" pitchFamily="34" charset="0"/>
                        </a:rPr>
                        <a:t> </a:t>
                      </a:r>
                      <a:r>
                        <a:rPr lang="en-US" sz="1200" b="0" baseline="0" dirty="0" err="1" smtClean="0">
                          <a:effectLst/>
                          <a:latin typeface="Calibri" panose="020F0502020204030204" pitchFamily="34" charset="0"/>
                        </a:rPr>
                        <a:t>pe</a:t>
                      </a:r>
                      <a:r>
                        <a:rPr lang="en-US" sz="1200" b="0" baseline="0" dirty="0" smtClean="0">
                          <a:effectLst/>
                          <a:latin typeface="Calibri" panose="020F0502020204030204" pitchFamily="34" charset="0"/>
                        </a:rPr>
                        <a:t> </a:t>
                      </a:r>
                      <a:r>
                        <a:rPr lang="en-US" sz="1200" b="0" baseline="0" dirty="0" err="1" smtClean="0">
                          <a:effectLst/>
                          <a:latin typeface="Calibri" panose="020F0502020204030204" pitchFamily="34" charset="0"/>
                        </a:rPr>
                        <a:t>instalatii</a:t>
                      </a:r>
                      <a:r>
                        <a:rPr lang="en-US" sz="1200" b="0" baseline="0" dirty="0" smtClean="0">
                          <a:effectLst/>
                          <a:latin typeface="Calibri" panose="020F0502020204030204" pitchFamily="34" charset="0"/>
                        </a:rPr>
                        <a:t>.</a:t>
                      </a:r>
                      <a:endParaRPr lang="en-US" sz="1200" b="0" dirty="0" smtClean="0">
                        <a:effectLst/>
                        <a:latin typeface="Calibri" panose="020F0502020204030204" pitchFamily="34" charset="0"/>
                      </a:endParaRPr>
                    </a:p>
                    <a:p>
                      <a:pPr>
                        <a:lnSpc>
                          <a:spcPct val="107000"/>
                        </a:lnSpc>
                        <a:spcAft>
                          <a:spcPts val="0"/>
                        </a:spcAft>
                      </a:pPr>
                      <a:r>
                        <a:rPr lang="ro-RO" sz="1200" dirty="0" smtClean="0">
                          <a:effectLst/>
                          <a:latin typeface="Calibri" panose="020F0502020204030204" pitchFamily="34" charset="0"/>
                        </a:rPr>
                        <a:t>Debitul apelor epurate este masurat</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zilnic</a:t>
                      </a:r>
                      <a:r>
                        <a:rPr lang="en-US" sz="1200" baseline="0" dirty="0" smtClean="0">
                          <a:effectLst/>
                          <a:latin typeface="Calibri" panose="020F0502020204030204" pitchFamily="34" charset="0"/>
                        </a:rPr>
                        <a:t> (canal </a:t>
                      </a:r>
                      <a:r>
                        <a:rPr lang="en-US" sz="1200" baseline="0" dirty="0" err="1" smtClean="0">
                          <a:effectLst/>
                          <a:latin typeface="Calibri" panose="020F0502020204030204" pitchFamily="34" charset="0"/>
                        </a:rPr>
                        <a:t>Parshal</a:t>
                      </a:r>
                      <a:r>
                        <a:rPr lang="en-US" sz="1200" baseline="0" dirty="0" smtClean="0">
                          <a:effectLst/>
                          <a:latin typeface="Calibri" panose="020F0502020204030204" pitchFamily="34" charset="0"/>
                        </a:rPr>
                        <a:t>)</a:t>
                      </a:r>
                      <a:endParaRPr lang="en-US" sz="1200" dirty="0">
                        <a:latin typeface="+mj-lt"/>
                      </a:endParaRPr>
                    </a:p>
                  </a:txBody>
                  <a:tcPr/>
                </a:tc>
                <a:tc>
                  <a:txBody>
                    <a:bodyPr/>
                    <a:lstStyle/>
                    <a:p>
                      <a:pPr>
                        <a:lnSpc>
                          <a:spcPct val="107000"/>
                        </a:lnSpc>
                        <a:spcAft>
                          <a:spcPts val="0"/>
                        </a:spcAft>
                      </a:pPr>
                      <a:r>
                        <a:rPr lang="ro-RO" sz="1200" b="0" dirty="0" smtClean="0">
                          <a:effectLst/>
                          <a:latin typeface="Calibri" panose="020F0502020204030204" pitchFamily="34" charset="0"/>
                        </a:rPr>
                        <a:t>Consumul de apă</a:t>
                      </a:r>
                      <a:r>
                        <a:rPr lang="en-US" sz="1200" b="0" dirty="0" smtClean="0">
                          <a:effectLst/>
                          <a:latin typeface="Calibri" panose="020F0502020204030204" pitchFamily="34" charset="0"/>
                        </a:rPr>
                        <a:t> </a:t>
                      </a:r>
                      <a:r>
                        <a:rPr lang="ro-RO" sz="1200" b="0" dirty="0" smtClean="0">
                          <a:effectLst/>
                          <a:latin typeface="Calibri" panose="020F0502020204030204" pitchFamily="34" charset="0"/>
                        </a:rPr>
                        <a:t>este monitorizat</a:t>
                      </a:r>
                      <a:r>
                        <a:rPr lang="en-US" sz="1200" b="0" dirty="0" smtClean="0">
                          <a:effectLst/>
                          <a:latin typeface="Calibri" panose="020F0502020204030204" pitchFamily="34" charset="0"/>
                        </a:rPr>
                        <a:t> </a:t>
                      </a:r>
                      <a:r>
                        <a:rPr lang="en-US" sz="1200" b="0" dirty="0" err="1" smtClean="0">
                          <a:effectLst/>
                          <a:latin typeface="Calibri" panose="020F0502020204030204" pitchFamily="34" charset="0"/>
                        </a:rPr>
                        <a:t>zilnic</a:t>
                      </a:r>
                      <a:r>
                        <a:rPr lang="en-US" sz="1200" b="0" baseline="0" dirty="0" smtClean="0">
                          <a:effectLst/>
                          <a:latin typeface="Calibri" panose="020F0502020204030204" pitchFamily="34" charset="0"/>
                        </a:rPr>
                        <a:t> (</a:t>
                      </a:r>
                      <a:r>
                        <a:rPr lang="en-US" sz="1200" b="0" baseline="0" dirty="0" err="1" smtClean="0">
                          <a:effectLst/>
                          <a:latin typeface="Calibri" panose="020F0502020204030204" pitchFamily="34" charset="0"/>
                        </a:rPr>
                        <a:t>debitmetru</a:t>
                      </a:r>
                      <a:r>
                        <a:rPr lang="en-US" sz="1200" b="0" baseline="0" dirty="0" smtClean="0">
                          <a:effectLst/>
                          <a:latin typeface="Calibri" panose="020F0502020204030204" pitchFamily="34" charset="0"/>
                        </a:rPr>
                        <a:t> la </a:t>
                      </a:r>
                      <a:r>
                        <a:rPr lang="en-US" sz="1200" b="0" baseline="0" dirty="0" err="1" smtClean="0">
                          <a:effectLst/>
                          <a:latin typeface="Calibri" panose="020F0502020204030204" pitchFamily="34" charset="0"/>
                        </a:rPr>
                        <a:t>masina</a:t>
                      </a:r>
                      <a:r>
                        <a:rPr lang="en-US" sz="1200" b="0" baseline="0" dirty="0" smtClean="0">
                          <a:effectLst/>
                          <a:latin typeface="Calibri" panose="020F0502020204030204" pitchFamily="34" charset="0"/>
                        </a:rPr>
                        <a:t> de </a:t>
                      </a:r>
                      <a:r>
                        <a:rPr lang="en-US" sz="1200" b="0" baseline="0" dirty="0" err="1" smtClean="0">
                          <a:effectLst/>
                          <a:latin typeface="Calibri" panose="020F0502020204030204" pitchFamily="34" charset="0"/>
                        </a:rPr>
                        <a:t>fabricatie</a:t>
                      </a:r>
                      <a:r>
                        <a:rPr lang="en-US" sz="1200" b="0" baseline="0" dirty="0" smtClean="0">
                          <a:effectLst/>
                          <a:latin typeface="Calibri" panose="020F0502020204030204" pitchFamily="34" charset="0"/>
                        </a:rPr>
                        <a:t>)</a:t>
                      </a:r>
                      <a:endParaRPr lang="en-US" sz="1200" b="0" dirty="0" smtClean="0">
                        <a:effectLst/>
                        <a:latin typeface="Calibri" panose="020F0502020204030204" pitchFamily="34" charset="0"/>
                      </a:endParaRPr>
                    </a:p>
                    <a:p>
                      <a:pPr>
                        <a:lnSpc>
                          <a:spcPct val="107000"/>
                        </a:lnSpc>
                        <a:spcAft>
                          <a:spcPts val="0"/>
                        </a:spcAft>
                      </a:pPr>
                      <a:r>
                        <a:rPr lang="ro-RO" sz="1200" dirty="0" smtClean="0">
                          <a:effectLst/>
                          <a:latin typeface="Calibri" panose="020F0502020204030204" pitchFamily="34" charset="0"/>
                        </a:rPr>
                        <a:t>Debitul apelor epurate este masurat</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zilnic</a:t>
                      </a:r>
                      <a:r>
                        <a:rPr lang="en-US" sz="1200" baseline="0" dirty="0" smtClean="0">
                          <a:effectLst/>
                          <a:latin typeface="Calibri" panose="020F0502020204030204" pitchFamily="34" charset="0"/>
                        </a:rPr>
                        <a:t> (canal </a:t>
                      </a:r>
                      <a:r>
                        <a:rPr lang="en-US" sz="1200" baseline="0" dirty="0" err="1" smtClean="0">
                          <a:effectLst/>
                          <a:latin typeface="Calibri" panose="020F0502020204030204" pitchFamily="34" charset="0"/>
                        </a:rPr>
                        <a:t>Parshal</a:t>
                      </a:r>
                      <a:r>
                        <a:rPr lang="en-US" sz="1200" baseline="0" dirty="0" smtClean="0">
                          <a:effectLst/>
                          <a:latin typeface="Calibri" panose="020F0502020204030204" pitchFamily="34" charset="0"/>
                        </a:rPr>
                        <a:t>)</a:t>
                      </a:r>
                      <a:endParaRPr lang="en-US" sz="1200" dirty="0">
                        <a:latin typeface="+mj-lt"/>
                      </a:endParaRPr>
                    </a:p>
                  </a:txBody>
                  <a:tcPr/>
                </a:tc>
                <a:tc>
                  <a:txBody>
                    <a:bodyPr/>
                    <a:lstStyle/>
                    <a:p>
                      <a:pPr>
                        <a:lnSpc>
                          <a:spcPct val="107000"/>
                        </a:lnSpc>
                        <a:spcAft>
                          <a:spcPts val="0"/>
                        </a:spcAft>
                      </a:pPr>
                      <a:r>
                        <a:rPr lang="ro-RO" sz="1200" b="0" dirty="0" smtClean="0">
                          <a:effectLst/>
                          <a:latin typeface="Calibri" panose="020F0502020204030204" pitchFamily="34" charset="0"/>
                        </a:rPr>
                        <a:t>Consumul de apă</a:t>
                      </a:r>
                      <a:r>
                        <a:rPr lang="en-US" sz="1200" b="0" dirty="0" smtClean="0">
                          <a:effectLst/>
                          <a:latin typeface="Calibri" panose="020F0502020204030204" pitchFamily="34" charset="0"/>
                        </a:rPr>
                        <a:t> </a:t>
                      </a:r>
                      <a:r>
                        <a:rPr lang="en-US" sz="1200" b="0" dirty="0" err="1" smtClean="0">
                          <a:effectLst/>
                          <a:latin typeface="Calibri" panose="020F0502020204030204" pitchFamily="34" charset="0"/>
                        </a:rPr>
                        <a:t>va</a:t>
                      </a:r>
                      <a:r>
                        <a:rPr lang="en-US" sz="1200" b="0" dirty="0" smtClean="0">
                          <a:effectLst/>
                          <a:latin typeface="Calibri" panose="020F0502020204030204" pitchFamily="34" charset="0"/>
                        </a:rPr>
                        <a:t> fi</a:t>
                      </a:r>
                      <a:r>
                        <a:rPr lang="ro-RO" sz="1200" b="0" dirty="0" smtClean="0">
                          <a:effectLst/>
                          <a:latin typeface="Calibri" panose="020F0502020204030204" pitchFamily="34" charset="0"/>
                        </a:rPr>
                        <a:t> monitorizat</a:t>
                      </a:r>
                      <a:r>
                        <a:rPr lang="en-US" sz="1200" b="0" dirty="0" smtClean="0">
                          <a:effectLst/>
                          <a:latin typeface="Calibri" panose="020F0502020204030204" pitchFamily="34" charset="0"/>
                        </a:rPr>
                        <a:t> </a:t>
                      </a:r>
                      <a:r>
                        <a:rPr lang="en-US" sz="1200" b="0" dirty="0" err="1" smtClean="0">
                          <a:effectLst/>
                          <a:latin typeface="Calibri" panose="020F0502020204030204" pitchFamily="34" charset="0"/>
                        </a:rPr>
                        <a:t>zilnic</a:t>
                      </a:r>
                      <a:r>
                        <a:rPr lang="en-US" sz="1200" b="0" baseline="0" dirty="0" smtClean="0">
                          <a:effectLst/>
                          <a:latin typeface="Calibri" panose="020F0502020204030204" pitchFamily="34" charset="0"/>
                        </a:rPr>
                        <a:t> (</a:t>
                      </a:r>
                      <a:r>
                        <a:rPr lang="en-US" sz="1200" b="0" baseline="0" dirty="0" err="1" smtClean="0">
                          <a:effectLst/>
                          <a:latin typeface="Calibri" panose="020F0502020204030204" pitchFamily="34" charset="0"/>
                        </a:rPr>
                        <a:t>debitmetru</a:t>
                      </a:r>
                      <a:r>
                        <a:rPr lang="en-US" sz="1200" b="0" baseline="0" dirty="0" smtClean="0">
                          <a:effectLst/>
                          <a:latin typeface="Calibri" panose="020F0502020204030204" pitchFamily="34" charset="0"/>
                        </a:rPr>
                        <a:t> la </a:t>
                      </a:r>
                      <a:r>
                        <a:rPr lang="en-US" sz="1200" b="0" baseline="0" dirty="0" err="1" smtClean="0">
                          <a:effectLst/>
                          <a:latin typeface="Calibri" panose="020F0502020204030204" pitchFamily="34" charset="0"/>
                        </a:rPr>
                        <a:t>masina</a:t>
                      </a:r>
                      <a:r>
                        <a:rPr lang="en-US" sz="1200" b="0" baseline="0" dirty="0" smtClean="0">
                          <a:effectLst/>
                          <a:latin typeface="Calibri" panose="020F0502020204030204" pitchFamily="34" charset="0"/>
                        </a:rPr>
                        <a:t> de </a:t>
                      </a:r>
                      <a:r>
                        <a:rPr lang="en-US" sz="1200" b="0" baseline="0" dirty="0" err="1" smtClean="0">
                          <a:effectLst/>
                          <a:latin typeface="Calibri" panose="020F0502020204030204" pitchFamily="34" charset="0"/>
                        </a:rPr>
                        <a:t>fabricatie</a:t>
                      </a:r>
                      <a:r>
                        <a:rPr lang="en-US" sz="1200" b="0" baseline="0" dirty="0" smtClean="0">
                          <a:effectLst/>
                          <a:latin typeface="Calibri" panose="020F0502020204030204" pitchFamily="34" charset="0"/>
                        </a:rPr>
                        <a:t>)</a:t>
                      </a:r>
                      <a:endParaRPr lang="en-US" sz="1200" b="0" dirty="0" smtClean="0">
                        <a:effectLst/>
                        <a:latin typeface="Calibri" panose="020F0502020204030204" pitchFamily="34" charset="0"/>
                      </a:endParaRPr>
                    </a:p>
                    <a:p>
                      <a:pPr>
                        <a:lnSpc>
                          <a:spcPct val="107000"/>
                        </a:lnSpc>
                        <a:spcAft>
                          <a:spcPts val="0"/>
                        </a:spcAft>
                      </a:pPr>
                      <a:r>
                        <a:rPr lang="ro-RO" sz="1200" dirty="0" smtClean="0">
                          <a:effectLst/>
                          <a:latin typeface="Calibri" panose="020F0502020204030204" pitchFamily="34" charset="0"/>
                        </a:rPr>
                        <a:t>Debitul apelor epurate este masurat</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zilnic</a:t>
                      </a:r>
                      <a:r>
                        <a:rPr lang="en-US" sz="1200" baseline="0" dirty="0" smtClean="0">
                          <a:effectLst/>
                          <a:latin typeface="Calibri" panose="020F0502020204030204" pitchFamily="34" charset="0"/>
                        </a:rPr>
                        <a:t> (canal </a:t>
                      </a:r>
                      <a:r>
                        <a:rPr lang="en-US" sz="1200" baseline="0" dirty="0" err="1" smtClean="0">
                          <a:effectLst/>
                          <a:latin typeface="Calibri" panose="020F0502020204030204" pitchFamily="34" charset="0"/>
                        </a:rPr>
                        <a:t>Parshal</a:t>
                      </a:r>
                      <a:r>
                        <a:rPr lang="en-US" sz="1200" baseline="0" dirty="0" smtClean="0">
                          <a:effectLst/>
                          <a:latin typeface="Calibri" panose="020F0502020204030204" pitchFamily="34" charset="0"/>
                        </a:rPr>
                        <a:t>)</a:t>
                      </a:r>
                      <a:endParaRPr lang="en-US" sz="1200" dirty="0">
                        <a:latin typeface="+mj-l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effectLst/>
                          <a:latin typeface="Calibri" panose="020F0502020204030204" pitchFamily="34" charset="0"/>
                        </a:rPr>
                        <a:t>Evaluarea</a:t>
                      </a:r>
                      <a:r>
                        <a:rPr lang="en-US" sz="1200" b="0" spc="15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opțiunilor</a:t>
                      </a:r>
                      <a:r>
                        <a:rPr lang="en-US" sz="1200" b="0" spc="15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5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recirculare</a:t>
                      </a:r>
                      <a:r>
                        <a:rPr lang="en-US" sz="1200" b="0" spc="16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16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endParaRPr lang="ro-RO" sz="1200" b="0" dirty="0" smtClean="0">
                        <a:solidFill>
                          <a:schemeClr val="tx1"/>
                        </a:solidFill>
                        <a:effectLst/>
                        <a:latin typeface="Calibri" panose="020F0502020204030204" pitchFamily="34" charset="0"/>
                        <a:ea typeface="Times New Roman" panose="02020603050405020304" pitchFamily="18" charset="0"/>
                      </a:endParaRPr>
                    </a:p>
                    <a:p>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In anumite faze de proces apa este recirculat</a:t>
                      </a:r>
                      <a:r>
                        <a:rPr lang="en-US" sz="1200" dirty="0" smtClean="0">
                          <a:effectLst/>
                          <a:latin typeface="Calibri" panose="020F0502020204030204" pitchFamily="34" charset="0"/>
                        </a:rPr>
                        <a:t>a. </a:t>
                      </a:r>
                      <a:r>
                        <a:rPr lang="ro-RO" sz="1200" dirty="0" smtClean="0">
                          <a:effectLst/>
                          <a:latin typeface="Calibri" panose="020F0502020204030204" pitchFamily="34" charset="0"/>
                        </a:rPr>
                        <a:t>Opțiunile</a:t>
                      </a:r>
                      <a:r>
                        <a:rPr lang="ro-RO" sz="1200" spc="155" dirty="0" smtClean="0">
                          <a:effectLst/>
                          <a:latin typeface="Calibri" panose="020F0502020204030204" pitchFamily="34" charset="0"/>
                        </a:rPr>
                        <a:t> </a:t>
                      </a:r>
                      <a:r>
                        <a:rPr lang="ro-RO" sz="1200" dirty="0" smtClean="0">
                          <a:effectLst/>
                          <a:latin typeface="Calibri" panose="020F0502020204030204" pitchFamily="34" charset="0"/>
                        </a:rPr>
                        <a:t>de</a:t>
                      </a:r>
                      <a:r>
                        <a:rPr lang="ro-RO" sz="1200" spc="155" dirty="0" smtClean="0">
                          <a:effectLst/>
                          <a:latin typeface="Calibri" panose="020F0502020204030204" pitchFamily="34" charset="0"/>
                        </a:rPr>
                        <a:t> </a:t>
                      </a:r>
                      <a:r>
                        <a:rPr lang="ro-RO" sz="1200" dirty="0" smtClean="0">
                          <a:effectLst/>
                          <a:latin typeface="Calibri" panose="020F0502020204030204" pitchFamily="34" charset="0"/>
                        </a:rPr>
                        <a:t>recirculare</a:t>
                      </a:r>
                      <a:r>
                        <a:rPr lang="ro-RO" sz="1200" spc="160" dirty="0" smtClean="0">
                          <a:effectLst/>
                          <a:latin typeface="Calibri" panose="020F0502020204030204" pitchFamily="34" charset="0"/>
                        </a:rPr>
                        <a:t> </a:t>
                      </a:r>
                      <a:r>
                        <a:rPr lang="ro-RO" sz="1200" dirty="0" smtClean="0">
                          <a:effectLst/>
                          <a:latin typeface="Calibri" panose="020F0502020204030204" pitchFamily="34" charset="0"/>
                        </a:rPr>
                        <a:t>sunt evaluate periodic. </a:t>
                      </a:r>
                      <a:r>
                        <a:rPr lang="ro-RO" sz="1200" b="0" dirty="0" smtClean="0">
                          <a:effectLst/>
                          <a:latin typeface="Calibri" panose="020F0502020204030204" pitchFamily="34" charset="0"/>
                        </a:rPr>
                        <a:t>Grad de recirculare 90%.</a:t>
                      </a:r>
                      <a:endParaRPr lang="en-US" sz="1200" b="0" dirty="0">
                        <a:latin typeface="+mj-lt"/>
                      </a:endParaRPr>
                    </a:p>
                  </a:txBody>
                  <a:tcPr/>
                </a:tc>
                <a:tc>
                  <a:txBody>
                    <a:bodyPr/>
                    <a:lstStyle/>
                    <a:p>
                      <a:pPr>
                        <a:lnSpc>
                          <a:spcPct val="107000"/>
                        </a:lnSpc>
                        <a:spcAft>
                          <a:spcPts val="0"/>
                        </a:spcAft>
                      </a:pPr>
                      <a:r>
                        <a:rPr lang="en-US" sz="1200" dirty="0" err="1" smtClean="0">
                          <a:latin typeface="+mj-lt"/>
                        </a:rPr>
                        <a:t>Apa</a:t>
                      </a:r>
                      <a:r>
                        <a:rPr lang="en-US" sz="1200" dirty="0" smtClean="0">
                          <a:latin typeface="+mj-lt"/>
                        </a:rPr>
                        <a:t> se </a:t>
                      </a:r>
                      <a:r>
                        <a:rPr lang="en-US" sz="1200" dirty="0" err="1" smtClean="0">
                          <a:latin typeface="+mj-lt"/>
                        </a:rPr>
                        <a:t>recircula</a:t>
                      </a:r>
                      <a:r>
                        <a:rPr lang="en-US" sz="1200" dirty="0" smtClean="0">
                          <a:latin typeface="+mj-lt"/>
                        </a:rPr>
                        <a:t> in </a:t>
                      </a:r>
                      <a:r>
                        <a:rPr lang="en-US" sz="1200" dirty="0" err="1" smtClean="0">
                          <a:latin typeface="+mj-lt"/>
                        </a:rPr>
                        <a:t>fazele</a:t>
                      </a:r>
                      <a:r>
                        <a:rPr lang="en-US" sz="1200" dirty="0" smtClean="0">
                          <a:latin typeface="+mj-lt"/>
                        </a:rPr>
                        <a:t> </a:t>
                      </a:r>
                      <a:r>
                        <a:rPr lang="en-US" sz="1200" dirty="0" err="1" smtClean="0">
                          <a:latin typeface="+mj-lt"/>
                        </a:rPr>
                        <a:t>procesului</a:t>
                      </a:r>
                      <a:r>
                        <a:rPr lang="en-US" sz="1200" dirty="0" smtClean="0">
                          <a:latin typeface="+mj-lt"/>
                        </a:rPr>
                        <a:t> </a:t>
                      </a:r>
                      <a:r>
                        <a:rPr lang="en-US" sz="1200" dirty="0" err="1" smtClean="0">
                          <a:latin typeface="+mj-lt"/>
                        </a:rPr>
                        <a:t>tehnologic</a:t>
                      </a:r>
                      <a:r>
                        <a:rPr lang="en-US" sz="1200" dirty="0" smtClean="0">
                          <a:latin typeface="+mj-lt"/>
                        </a:rPr>
                        <a:t> </a:t>
                      </a:r>
                      <a:r>
                        <a:rPr lang="en-US" sz="1200" dirty="0" err="1" smtClean="0">
                          <a:latin typeface="+mj-lt"/>
                        </a:rPr>
                        <a:t>unde</a:t>
                      </a:r>
                      <a:r>
                        <a:rPr lang="en-US" sz="1200" dirty="0" smtClean="0">
                          <a:latin typeface="+mj-lt"/>
                        </a:rPr>
                        <a:t> </a:t>
                      </a:r>
                      <a:r>
                        <a:rPr lang="en-US" sz="1200" dirty="0" err="1" smtClean="0">
                          <a:latin typeface="+mj-lt"/>
                        </a:rPr>
                        <a:t>gradul</a:t>
                      </a:r>
                      <a:r>
                        <a:rPr lang="en-US" sz="1200" dirty="0" smtClean="0">
                          <a:latin typeface="+mj-lt"/>
                        </a:rPr>
                        <a:t> de </a:t>
                      </a:r>
                      <a:r>
                        <a:rPr lang="en-US" sz="1200" dirty="0" err="1" smtClean="0">
                          <a:latin typeface="+mj-lt"/>
                        </a:rPr>
                        <a:t>incarcare</a:t>
                      </a:r>
                      <a:r>
                        <a:rPr lang="en-US" sz="1200" dirty="0" smtClean="0">
                          <a:latin typeface="+mj-lt"/>
                        </a:rPr>
                        <a:t> a </a:t>
                      </a:r>
                      <a:r>
                        <a:rPr lang="en-US" sz="1200" dirty="0" err="1" smtClean="0">
                          <a:latin typeface="+mj-lt"/>
                        </a:rPr>
                        <a:t>apei</a:t>
                      </a:r>
                      <a:r>
                        <a:rPr lang="en-US" sz="1200" dirty="0" smtClean="0">
                          <a:latin typeface="+mj-lt"/>
                        </a:rPr>
                        <a:t> o </a:t>
                      </a:r>
                      <a:r>
                        <a:rPr lang="en-US" sz="1200" dirty="0" err="1" smtClean="0">
                          <a:latin typeface="+mj-lt"/>
                        </a:rPr>
                        <a:t>permite</a:t>
                      </a:r>
                      <a:r>
                        <a:rPr lang="en-US" sz="1200" dirty="0" smtClean="0">
                          <a:latin typeface="+mj-lt"/>
                        </a:rPr>
                        <a:t> (la </a:t>
                      </a:r>
                      <a:r>
                        <a:rPr lang="en-US" sz="1200" dirty="0" err="1" smtClean="0">
                          <a:latin typeface="+mj-lt"/>
                        </a:rPr>
                        <a:t>dilutii</a:t>
                      </a:r>
                      <a:r>
                        <a:rPr lang="en-US" sz="1200" dirty="0" smtClean="0">
                          <a:latin typeface="+mj-lt"/>
                        </a:rPr>
                        <a:t>). Grad de </a:t>
                      </a:r>
                      <a:r>
                        <a:rPr lang="en-US" sz="1200" dirty="0" err="1" smtClean="0">
                          <a:latin typeface="+mj-lt"/>
                        </a:rPr>
                        <a:t>recirculare</a:t>
                      </a:r>
                      <a:r>
                        <a:rPr lang="en-US" sz="1200" dirty="0" smtClean="0">
                          <a:latin typeface="+mj-lt"/>
                        </a:rPr>
                        <a:t> </a:t>
                      </a:r>
                      <a:r>
                        <a:rPr lang="en-US" sz="1200" dirty="0" err="1" smtClean="0">
                          <a:latin typeface="+mj-lt"/>
                        </a:rPr>
                        <a:t>cca</a:t>
                      </a:r>
                      <a:r>
                        <a:rPr lang="en-US" sz="1200" dirty="0" smtClean="0">
                          <a:latin typeface="+mj-lt"/>
                        </a:rPr>
                        <a:t> 80%.</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Apa</a:t>
                      </a:r>
                      <a:r>
                        <a:rPr lang="en-US" sz="1200" kern="1200" dirty="0" smtClean="0">
                          <a:solidFill>
                            <a:schemeClr val="dk1"/>
                          </a:solidFill>
                          <a:latin typeface="+mn-lt"/>
                          <a:ea typeface="+mn-ea"/>
                          <a:cs typeface="+mn-cs"/>
                        </a:rPr>
                        <a:t> se </a:t>
                      </a:r>
                      <a:r>
                        <a:rPr lang="en-US" sz="1200" kern="1200" dirty="0" err="1" smtClean="0">
                          <a:solidFill>
                            <a:schemeClr val="dk1"/>
                          </a:solidFill>
                          <a:latin typeface="+mn-lt"/>
                          <a:ea typeface="+mn-ea"/>
                          <a:cs typeface="+mn-cs"/>
                        </a:rPr>
                        <a:t>recircula</a:t>
                      </a:r>
                      <a:r>
                        <a:rPr lang="en-US" sz="1200" kern="1200" dirty="0" smtClean="0">
                          <a:solidFill>
                            <a:schemeClr val="dk1"/>
                          </a:solidFill>
                          <a:latin typeface="+mn-lt"/>
                          <a:ea typeface="+mn-ea"/>
                          <a:cs typeface="+mn-cs"/>
                        </a:rPr>
                        <a:t> in </a:t>
                      </a:r>
                      <a:r>
                        <a:rPr lang="en-US" sz="1200" kern="1200" dirty="0" err="1" smtClean="0">
                          <a:solidFill>
                            <a:schemeClr val="dk1"/>
                          </a:solidFill>
                          <a:latin typeface="+mn-lt"/>
                          <a:ea typeface="+mn-ea"/>
                          <a:cs typeface="+mn-cs"/>
                        </a:rPr>
                        <a:t>fazele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procesului</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tehnologic</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unde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gradul</a:t>
                      </a:r>
                      <a:r>
                        <a:rPr lang="en-US" sz="1200" kern="1200" dirty="0" smtClean="0">
                          <a:solidFill>
                            <a:schemeClr val="dk1"/>
                          </a:solidFill>
                          <a:latin typeface="+mn-lt"/>
                          <a:ea typeface="+mn-ea"/>
                          <a:cs typeface="+mn-cs"/>
                        </a:rPr>
                        <a:t> de </a:t>
                      </a:r>
                      <a:r>
                        <a:rPr lang="en-US" sz="1200" kern="1200" dirty="0" err="1" smtClean="0">
                          <a:solidFill>
                            <a:schemeClr val="dk1"/>
                          </a:solidFill>
                          <a:latin typeface="+mn-lt"/>
                          <a:ea typeface="+mn-ea"/>
                          <a:cs typeface="+mn-cs"/>
                        </a:rPr>
                        <a:t>incarcare</a:t>
                      </a:r>
                      <a:r>
                        <a:rPr lang="en-US" sz="1200" kern="1200" dirty="0" smtClean="0">
                          <a:solidFill>
                            <a:schemeClr val="dk1"/>
                          </a:solidFill>
                          <a:latin typeface="+mn-lt"/>
                          <a:ea typeface="+mn-ea"/>
                          <a:cs typeface="+mn-cs"/>
                        </a:rPr>
                        <a:t> a </a:t>
                      </a:r>
                      <a:r>
                        <a:rPr lang="en-US" sz="1200" kern="1200" dirty="0" err="1" smtClean="0">
                          <a:solidFill>
                            <a:schemeClr val="dk1"/>
                          </a:solidFill>
                          <a:latin typeface="+mn-lt"/>
                          <a:ea typeface="+mn-ea"/>
                          <a:cs typeface="+mn-cs"/>
                        </a:rPr>
                        <a:t>apei</a:t>
                      </a:r>
                      <a:r>
                        <a:rPr lang="en-US" sz="1200" kern="1200" dirty="0" smtClean="0">
                          <a:solidFill>
                            <a:schemeClr val="dk1"/>
                          </a:solidFill>
                          <a:latin typeface="+mn-lt"/>
                          <a:ea typeface="+mn-ea"/>
                          <a:cs typeface="+mn-cs"/>
                        </a:rPr>
                        <a:t> o </a:t>
                      </a:r>
                      <a:r>
                        <a:rPr lang="en-US" sz="1200" kern="1200" dirty="0" err="1" smtClean="0">
                          <a:solidFill>
                            <a:schemeClr val="dk1"/>
                          </a:solidFill>
                          <a:latin typeface="+mn-lt"/>
                          <a:ea typeface="+mn-ea"/>
                          <a:cs typeface="+mn-cs"/>
                        </a:rPr>
                        <a:t>permite</a:t>
                      </a:r>
                      <a:r>
                        <a:rPr lang="en-US" sz="1200" kern="1200" dirty="0" smtClean="0">
                          <a:solidFill>
                            <a:schemeClr val="dk1"/>
                          </a:solidFill>
                          <a:latin typeface="+mn-lt"/>
                          <a:ea typeface="+mn-ea"/>
                          <a:cs typeface="+mn-cs"/>
                        </a:rPr>
                        <a:t> (la </a:t>
                      </a:r>
                      <a:r>
                        <a:rPr lang="en-US" sz="1200" kern="1200" dirty="0" err="1" smtClean="0">
                          <a:solidFill>
                            <a:schemeClr val="dk1"/>
                          </a:solidFill>
                          <a:latin typeface="+mn-lt"/>
                          <a:ea typeface="+mn-ea"/>
                          <a:cs typeface="+mn-cs"/>
                        </a:rPr>
                        <a:t>dilutii</a:t>
                      </a:r>
                      <a:r>
                        <a:rPr lang="en-US" sz="1200" kern="1200" dirty="0" smtClean="0">
                          <a:solidFill>
                            <a:schemeClr val="dk1"/>
                          </a:solidFill>
                          <a:latin typeface="+mn-lt"/>
                          <a:ea typeface="+mn-ea"/>
                          <a:cs typeface="+mn-cs"/>
                        </a:rPr>
                        <a:t>). Grad de </a:t>
                      </a:r>
                      <a:r>
                        <a:rPr lang="en-US" sz="1200" kern="1200" dirty="0" err="1" smtClean="0">
                          <a:solidFill>
                            <a:schemeClr val="dk1"/>
                          </a:solidFill>
                          <a:latin typeface="+mn-lt"/>
                          <a:ea typeface="+mn-ea"/>
                          <a:cs typeface="+mn-cs"/>
                        </a:rPr>
                        <a:t>recirculare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cca</a:t>
                      </a:r>
                      <a:r>
                        <a:rPr lang="en-US" sz="1200" kern="1200" dirty="0" smtClean="0">
                          <a:solidFill>
                            <a:schemeClr val="dk1"/>
                          </a:solidFill>
                          <a:latin typeface="+mn-lt"/>
                          <a:ea typeface="+mn-ea"/>
                          <a:cs typeface="+mn-cs"/>
                        </a:rPr>
                        <a:t> 80%.</a:t>
                      </a:r>
                      <a:endParaRPr lang="en-US" sz="1200" dirty="0">
                        <a:latin typeface="+mj-l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spc="-10" dirty="0" err="1" smtClean="0">
                          <a:solidFill>
                            <a:schemeClr val="tx1"/>
                          </a:solidFill>
                          <a:effectLst/>
                          <a:latin typeface="Calibri" panose="020F0502020204030204" pitchFamily="34" charset="0"/>
                        </a:rPr>
                        <a:t>Ec</a:t>
                      </a:r>
                      <a:r>
                        <a:rPr lang="en-US" sz="1200" b="0" spc="-5" dirty="0" err="1" smtClean="0">
                          <a:solidFill>
                            <a:schemeClr val="tx1"/>
                          </a:solidFill>
                          <a:effectLst/>
                          <a:latin typeface="Calibri" panose="020F0502020204030204" pitchFamily="34" charset="0"/>
                        </a:rPr>
                        <a:t>hilibrarea</a:t>
                      </a:r>
                      <a:r>
                        <a:rPr lang="en-US" sz="1200" b="0" spc="2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gradului</a:t>
                      </a:r>
                      <a:r>
                        <a:rPr lang="en-US" sz="1200" b="0" spc="21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21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închidere</a:t>
                      </a:r>
                      <a:r>
                        <a:rPr lang="en-US" sz="1200" b="0" spc="20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a:t>
                      </a:r>
                      <a:r>
                        <a:rPr lang="en-US" sz="1200" b="0" spc="215" dirty="0" smtClean="0">
                          <a:solidFill>
                            <a:schemeClr val="tx1"/>
                          </a:solidFill>
                          <a:effectLst/>
                          <a:latin typeface="Calibri" panose="020F0502020204030204" pitchFamily="34" charset="0"/>
                        </a:rPr>
                        <a:t> </a:t>
                      </a:r>
                      <a:r>
                        <a:rPr lang="en-US" sz="1200" b="0" spc="-5" dirty="0" err="1" smtClean="0">
                          <a:solidFill>
                            <a:schemeClr val="tx1"/>
                          </a:solidFill>
                          <a:effectLst/>
                          <a:latin typeface="Calibri" panose="020F0502020204030204" pitchFamily="34" charset="0"/>
                        </a:rPr>
                        <a:t>circuitelor</a:t>
                      </a:r>
                      <a:r>
                        <a:rPr lang="en-US" sz="1200" b="0" spc="22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7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apă</a:t>
                      </a:r>
                      <a:r>
                        <a:rPr lang="en-US" sz="1200" b="0" spc="18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cu</a:t>
                      </a:r>
                      <a:r>
                        <a:rPr lang="en-US" sz="1200" b="0" spc="19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eventualele</a:t>
                      </a:r>
                      <a:r>
                        <a:rPr lang="en-US" sz="1200" b="0" spc="185" dirty="0" smtClean="0">
                          <a:solidFill>
                            <a:schemeClr val="tx1"/>
                          </a:solidFill>
                          <a:effectLst/>
                          <a:latin typeface="Calibri" panose="020F0502020204030204" pitchFamily="34" charset="0"/>
                        </a:rPr>
                        <a:t> </a:t>
                      </a:r>
                      <a:r>
                        <a:rPr lang="en-US" sz="1200" b="0" spc="-5" dirty="0" err="1" smtClean="0">
                          <a:solidFill>
                            <a:schemeClr val="tx1"/>
                          </a:solidFill>
                          <a:effectLst/>
                          <a:latin typeface="Calibri" panose="020F0502020204030204" pitchFamily="34" charset="0"/>
                        </a:rPr>
                        <a:t>dezavanta</a:t>
                      </a:r>
                      <a:r>
                        <a:rPr lang="en-US" sz="1200" b="0" spc="-10" dirty="0" err="1" smtClean="0">
                          <a:solidFill>
                            <a:schemeClr val="tx1"/>
                          </a:solidFill>
                          <a:effectLst/>
                          <a:latin typeface="Calibri" panose="020F0502020204030204" pitchFamily="34" charset="0"/>
                        </a:rPr>
                        <a:t>je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Sunt instalate echipamentele corespunzatoare pentru a realiza recircularea apei </a:t>
                      </a:r>
                      <a:r>
                        <a:rPr lang="en-US" sz="1200" dirty="0" smtClean="0">
                          <a:effectLst/>
                          <a:latin typeface="Calibri" panose="020F0502020204030204" pitchFamily="34" charset="0"/>
                        </a:rPr>
                        <a:t>in </a:t>
                      </a:r>
                      <a:r>
                        <a:rPr lang="en-US" sz="1200" dirty="0" err="1" smtClean="0">
                          <a:effectLst/>
                          <a:latin typeface="Calibri" panose="020F0502020204030204" pitchFamily="34" charset="0"/>
                        </a:rPr>
                        <a:t>proces</a:t>
                      </a:r>
                      <a:r>
                        <a:rPr lang="en-US" sz="1200" dirty="0" smtClean="0">
                          <a:effectLst/>
                          <a:latin typeface="Calibri" panose="020F0502020204030204" pitchFamily="34" charset="0"/>
                        </a:rPr>
                        <a:t> (</a:t>
                      </a:r>
                      <a:r>
                        <a:rPr lang="ro-RO" sz="1200" dirty="0" smtClean="0">
                          <a:effectLst/>
                          <a:latin typeface="Calibri" panose="020F0502020204030204" pitchFamily="34" charset="0"/>
                        </a:rPr>
                        <a:t>celula de flotatie si site polidisc</a:t>
                      </a:r>
                      <a:r>
                        <a:rPr lang="en-US" sz="1200" dirty="0" smtClean="0">
                          <a:effectLst/>
                          <a:latin typeface="Calibri" panose="020F0502020204030204" pitchFamily="34" charset="0"/>
                        </a:rPr>
                        <a:t>)</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Sunt instalate echipamentele corespunzatoare pentru a realiza recircularea apei </a:t>
                      </a:r>
                      <a:r>
                        <a:rPr lang="en-US" sz="1200" dirty="0" smtClean="0">
                          <a:effectLst/>
                          <a:latin typeface="Calibri" panose="020F0502020204030204" pitchFamily="34" charset="0"/>
                        </a:rPr>
                        <a:t>in process (</a:t>
                      </a:r>
                      <a:r>
                        <a:rPr lang="ro-RO" sz="1200" dirty="0" smtClean="0">
                          <a:effectLst/>
                          <a:latin typeface="Calibri" panose="020F0502020204030204" pitchFamily="34" charset="0"/>
                        </a:rPr>
                        <a:t>celula de flotatie</a:t>
                      </a:r>
                      <a:r>
                        <a:rPr lang="en-US" sz="1200" dirty="0" smtClean="0">
                          <a:effectLst/>
                          <a:latin typeface="Calibri" panose="020F0502020204030204" pitchFamily="34" charset="0"/>
                        </a:rPr>
                        <a:t>)</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Sunt instalate echipamentele corespunzatoare pentru a realiza recircularea apei </a:t>
                      </a:r>
                      <a:r>
                        <a:rPr lang="en-US" sz="1200" dirty="0" smtClean="0">
                          <a:effectLst/>
                          <a:latin typeface="Calibri" panose="020F0502020204030204" pitchFamily="34" charset="0"/>
                        </a:rPr>
                        <a:t>in process (</a:t>
                      </a:r>
                      <a:r>
                        <a:rPr lang="ro-RO" sz="1200" dirty="0" smtClean="0">
                          <a:effectLst/>
                          <a:latin typeface="Calibri" panose="020F0502020204030204" pitchFamily="34" charset="0"/>
                        </a:rPr>
                        <a:t>celula de flotatie</a:t>
                      </a:r>
                      <a:r>
                        <a:rPr lang="en-US" sz="1200" dirty="0" smtClean="0">
                          <a:effectLst/>
                          <a:latin typeface="Calibri" panose="020F0502020204030204" pitchFamily="34" charset="0"/>
                        </a:rPr>
                        <a:t>)</a:t>
                      </a:r>
                      <a:endParaRPr lang="en-US" sz="1200" dirty="0">
                        <a:latin typeface="+mj-lt"/>
                      </a:endParaRPr>
                    </a:p>
                  </a:txBody>
                  <a:tcPr/>
                </a:tc>
              </a:tr>
            </a:tbl>
          </a:graphicData>
        </a:graphic>
      </p:graphicFrame>
    </p:spTree>
    <p:extLst>
      <p:ext uri="{BB962C8B-B14F-4D97-AF65-F5344CB8AC3E}">
        <p14:creationId xmlns:p14="http://schemas.microsoft.com/office/powerpoint/2010/main" val="146786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08865125"/>
              </p:ext>
            </p:extLst>
          </p:nvPr>
        </p:nvGraphicFramePr>
        <p:xfrm>
          <a:off x="457200" y="133350"/>
          <a:ext cx="8534400" cy="3950461"/>
        </p:xfrm>
        <a:graphic>
          <a:graphicData uri="http://schemas.openxmlformats.org/drawingml/2006/table">
            <a:tbl>
              <a:tblPr firstRow="1" bandRow="1">
                <a:tableStyleId>{5C22544A-7EE6-4342-B048-85BDC9FD1C3A}</a:tableStyleId>
              </a:tblPr>
              <a:tblGrid>
                <a:gridCol w="2133600"/>
                <a:gridCol w="2133600"/>
                <a:gridCol w="2133600"/>
                <a:gridCol w="2133600"/>
              </a:tblGrid>
              <a:tr h="408177">
                <a:tc gridSpan="4">
                  <a:txBody>
                    <a:bodyPr/>
                    <a:lstStyle/>
                    <a:p>
                      <a:pPr algn="ctr"/>
                      <a:r>
                        <a:rPr lang="en-US" dirty="0" smtClean="0"/>
                        <a:t>Managementul </a:t>
                      </a:r>
                      <a:r>
                        <a:rPr lang="en-US" dirty="0" err="1" smtClean="0"/>
                        <a:t>apei</a:t>
                      </a:r>
                      <a:r>
                        <a:rPr lang="en-US" dirty="0" smtClean="0"/>
                        <a:t> </a:t>
                      </a:r>
                      <a:r>
                        <a:rPr lang="en-US" dirty="0" err="1" smtClean="0"/>
                        <a:t>si</a:t>
                      </a:r>
                      <a:r>
                        <a:rPr lang="en-US" dirty="0" smtClean="0"/>
                        <a:t> al </a:t>
                      </a:r>
                      <a:r>
                        <a:rPr lang="en-US" dirty="0" err="1" smtClean="0"/>
                        <a:t>apelor</a:t>
                      </a:r>
                      <a:r>
                        <a:rPr lang="en-US" dirty="0" smtClean="0"/>
                        <a:t> reziduale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1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BAT 5</a:t>
                      </a:r>
                      <a:r>
                        <a:rPr lang="en-US" sz="1200" b="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Pentru</a:t>
                      </a:r>
                      <a:r>
                        <a:rPr lang="ro-RO" sz="1200" b="1" i="1" spc="12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reduce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consumul</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apă</a:t>
                      </a:r>
                      <a:r>
                        <a:rPr lang="ro-RO" sz="1200" b="1" i="1" spc="12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dulce</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și</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generarea</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ape</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reziduale,</a:t>
                      </a:r>
                      <a:r>
                        <a:rPr lang="ro-RO" sz="1200" b="1" i="1" spc="120" dirty="0" smtClean="0">
                          <a:solidFill>
                            <a:schemeClr val="tx1"/>
                          </a:solidFill>
                          <a:effectLst/>
                          <a:latin typeface="Calibri" panose="020F0502020204030204" pitchFamily="34" charset="0"/>
                        </a:rPr>
                        <a:t> </a:t>
                      </a:r>
                      <a:r>
                        <a:rPr lang="ro-RO" sz="1200" b="1" i="1" spc="-20" dirty="0" smtClean="0">
                          <a:solidFill>
                            <a:schemeClr val="tx1"/>
                          </a:solidFill>
                          <a:effectLst/>
                          <a:latin typeface="Calibri" panose="020F0502020204030204" pitchFamily="34" charset="0"/>
                        </a:rPr>
                        <a:t>BAT</a:t>
                      </a:r>
                      <a:r>
                        <a:rPr lang="ro-RO" sz="1200" b="1" i="1" spc="5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constă</a:t>
                      </a:r>
                      <a:r>
                        <a:rPr lang="ro-RO" sz="1200" b="1" i="1" spc="1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1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închiderea</a:t>
                      </a:r>
                      <a:r>
                        <a:rPr lang="ro-RO" sz="1200" b="1" i="1" spc="11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circuitelor</a:t>
                      </a:r>
                      <a:r>
                        <a:rPr lang="ro-RO" sz="1200" b="1" i="1" spc="16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apă</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măsura</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în</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care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este</a:t>
                      </a:r>
                      <a:r>
                        <a:rPr lang="ro-RO" sz="1200" b="1" i="1" spc="17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posibil</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din</a:t>
                      </a:r>
                      <a:r>
                        <a:rPr lang="ro-RO" sz="1200" b="1" i="1" spc="16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punct</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vedere</a:t>
                      </a:r>
                      <a:r>
                        <a:rPr lang="ro-RO" sz="1200" b="1" i="1" spc="180"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tehnic</a:t>
                      </a:r>
                      <a:r>
                        <a:rPr lang="ro-RO" sz="1200" b="1" i="1" spc="18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(funcție</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tipurile</a:t>
                      </a:r>
                      <a:r>
                        <a:rPr lang="ro-RO" sz="1200" b="1" i="1" spc="17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de</a:t>
                      </a:r>
                      <a:r>
                        <a:rPr lang="ro-RO" sz="1200" b="1" i="1" spc="18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hârtie</a:t>
                      </a:r>
                      <a:r>
                        <a:rPr lang="ro-RO" sz="1200" b="1" i="1" spc="210"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fabricat</a:t>
                      </a:r>
                      <a:r>
                        <a:rPr lang="ro-RO" sz="1200" b="1" i="1" spc="-10" dirty="0" smtClean="0">
                          <a:solidFill>
                            <a:schemeClr val="tx1"/>
                          </a:solidFill>
                          <a:effectLst/>
                          <a:latin typeface="Calibri" panose="020F0502020204030204" pitchFamily="34" charset="0"/>
                        </a:rPr>
                        <a:t>e),</a:t>
                      </a:r>
                      <a:r>
                        <a:rPr lang="ro-RO" sz="1200" b="1" i="1" dirty="0" smtClean="0">
                          <a:solidFill>
                            <a:schemeClr val="tx1"/>
                          </a:solidFill>
                          <a:effectLst/>
                          <a:latin typeface="Calibri" panose="020F0502020204030204" pitchFamily="34" charset="0"/>
                        </a:rPr>
                        <a:t> </a:t>
                      </a:r>
                      <a:r>
                        <a:rPr lang="ro-RO" sz="1200" b="1" i="1" spc="1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prin</a:t>
                      </a:r>
                      <a:r>
                        <a:rPr lang="ro-RO" sz="1200" b="1" i="1" spc="220"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utilizarea </a:t>
                      </a:r>
                      <a:r>
                        <a:rPr lang="ro-RO" sz="1200" b="1" i="1" spc="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unei </a:t>
                      </a:r>
                      <a:r>
                        <a:rPr lang="ro-RO" sz="1200" b="1" i="1" spc="5" dirty="0" smtClean="0">
                          <a:solidFill>
                            <a:schemeClr val="tx1"/>
                          </a:solidFill>
                          <a:effectLst/>
                          <a:latin typeface="Calibri" panose="020F0502020204030204" pitchFamily="34" charset="0"/>
                        </a:rPr>
                        <a:t> </a:t>
                      </a:r>
                      <a:r>
                        <a:rPr lang="ro-RO" sz="1200" b="1" i="1" dirty="0" smtClean="0">
                          <a:solidFill>
                            <a:schemeClr val="tx1"/>
                          </a:solidFill>
                          <a:effectLst/>
                          <a:latin typeface="Calibri" panose="020F0502020204030204" pitchFamily="34" charset="0"/>
                        </a:rPr>
                        <a:t>combinații  de </a:t>
                      </a:r>
                      <a:r>
                        <a:rPr lang="ro-RO" sz="1200" b="1" i="1" spc="5" dirty="0" smtClean="0">
                          <a:solidFill>
                            <a:schemeClr val="tx1"/>
                          </a:solidFill>
                          <a:effectLst/>
                          <a:latin typeface="Calibri" panose="020F0502020204030204" pitchFamily="34" charset="0"/>
                        </a:rPr>
                        <a:t> </a:t>
                      </a:r>
                      <a:r>
                        <a:rPr lang="ro-RO" sz="1200" b="1" i="1" spc="-5" dirty="0" smtClean="0">
                          <a:solidFill>
                            <a:schemeClr val="tx1"/>
                          </a:solidFill>
                          <a:effectLst/>
                          <a:latin typeface="Calibri" panose="020F0502020204030204" pitchFamily="34" charset="0"/>
                        </a:rPr>
                        <a:t>tehnici</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effectLst/>
                          <a:latin typeface="Calibri" panose="020F0502020204030204" pitchFamily="34" charset="0"/>
                        </a:rPr>
                        <a:t>Separarea</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r>
                        <a:rPr lang="en-US" sz="1200" b="0" spc="11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0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etanșare</a:t>
                      </a:r>
                      <a:r>
                        <a:rPr lang="en-US" sz="1200" b="0" spc="11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mai</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puțin</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contaminată</a:t>
                      </a:r>
                      <a:r>
                        <a:rPr lang="en-US" sz="1200" b="0" dirty="0" smtClean="0">
                          <a:solidFill>
                            <a:schemeClr val="tx1"/>
                          </a:solidFill>
                          <a:effectLst/>
                          <a:latin typeface="Calibri" panose="020F0502020204030204" pitchFamily="34" charset="0"/>
                        </a:rPr>
                        <a:t> de</a:t>
                      </a:r>
                      <a:r>
                        <a:rPr lang="en-US" sz="1200" b="0" spc="19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la</a:t>
                      </a:r>
                      <a:r>
                        <a:rPr lang="en-US" sz="1200" b="0" spc="19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pompele</a:t>
                      </a:r>
                      <a:r>
                        <a:rPr lang="en-US" sz="1200" b="0" spc="18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pentru</a:t>
                      </a:r>
                      <a:r>
                        <a:rPr lang="en-US" sz="1200" b="0" spc="200" dirty="0" smtClean="0">
                          <a:solidFill>
                            <a:schemeClr val="tx1"/>
                          </a:solidFill>
                          <a:effectLst/>
                          <a:latin typeface="Calibri" panose="020F0502020204030204" pitchFamily="34" charset="0"/>
                        </a:rPr>
                        <a:t> </a:t>
                      </a:r>
                      <a:r>
                        <a:rPr lang="en-US" sz="1200" b="0" spc="-10" dirty="0" err="1" smtClean="0">
                          <a:solidFill>
                            <a:schemeClr val="tx1"/>
                          </a:solidFill>
                          <a:effectLst/>
                          <a:latin typeface="Calibri" panose="020F0502020204030204" pitchFamily="34" charset="0"/>
                        </a:rPr>
                        <a:t>ge</a:t>
                      </a:r>
                      <a:r>
                        <a:rPr lang="en-US" sz="1200" b="0" spc="-5" dirty="0" err="1" smtClean="0">
                          <a:solidFill>
                            <a:schemeClr val="tx1"/>
                          </a:solidFill>
                          <a:effectLst/>
                          <a:latin typeface="Calibri" panose="020F0502020204030204" pitchFamily="34" charset="0"/>
                        </a:rPr>
                        <a:t>nerarea</a:t>
                      </a:r>
                      <a:r>
                        <a:rPr lang="en-US" sz="1200" b="0" spc="19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vidului</a:t>
                      </a:r>
                      <a:r>
                        <a:rPr lang="en-US" sz="1200" b="0" spc="20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spc="19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5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recirculare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Apa de răcire – etanşare recirculată şi apa grasă limpezită care alimentează şpriţurile maşinii este filtrată print sită cu fante corespunzătoare</a:t>
                      </a:r>
                      <a:endParaRPr lang="en-US" sz="1200" dirty="0">
                        <a:latin typeface="+mj-lt"/>
                      </a:endParaRPr>
                    </a:p>
                  </a:txBody>
                  <a:tcPr/>
                </a:tc>
                <a:tc>
                  <a:txBody>
                    <a:bodyPr/>
                    <a:lstStyle/>
                    <a:p>
                      <a:pPr>
                        <a:lnSpc>
                          <a:spcPct val="107000"/>
                        </a:lnSpc>
                        <a:spcAft>
                          <a:spcPts val="0"/>
                        </a:spcAft>
                      </a:pPr>
                      <a:r>
                        <a:rPr lang="en-US" sz="1200" dirty="0" err="1" smtClean="0">
                          <a:latin typeface="+mj-lt"/>
                        </a:rPr>
                        <a:t>Apa</a:t>
                      </a:r>
                      <a:r>
                        <a:rPr lang="en-US" sz="1200" dirty="0" smtClean="0">
                          <a:latin typeface="+mj-lt"/>
                        </a:rPr>
                        <a:t> de </a:t>
                      </a:r>
                      <a:r>
                        <a:rPr lang="en-US" sz="1200" dirty="0" err="1" smtClean="0">
                          <a:latin typeface="+mj-lt"/>
                        </a:rPr>
                        <a:t>etansare</a:t>
                      </a:r>
                      <a:r>
                        <a:rPr lang="en-US" sz="1200" dirty="0" smtClean="0">
                          <a:latin typeface="+mj-lt"/>
                        </a:rPr>
                        <a:t> de la </a:t>
                      </a:r>
                      <a:r>
                        <a:rPr lang="en-US" sz="1200" dirty="0" err="1" smtClean="0">
                          <a:latin typeface="+mj-lt"/>
                        </a:rPr>
                        <a:t>pompele</a:t>
                      </a:r>
                      <a:r>
                        <a:rPr lang="en-US" sz="1200" dirty="0" smtClean="0">
                          <a:latin typeface="+mj-lt"/>
                        </a:rPr>
                        <a:t> de vid are</a:t>
                      </a:r>
                      <a:r>
                        <a:rPr lang="en-US" sz="1200" baseline="0" dirty="0" smtClean="0">
                          <a:latin typeface="+mj-lt"/>
                        </a:rPr>
                        <a:t> circuit de </a:t>
                      </a:r>
                      <a:r>
                        <a:rPr lang="en-US" sz="1200" baseline="0" dirty="0" err="1" smtClean="0">
                          <a:latin typeface="+mj-lt"/>
                        </a:rPr>
                        <a:t>colectare</a:t>
                      </a:r>
                      <a:r>
                        <a:rPr lang="en-US" sz="1200" baseline="0" dirty="0" smtClean="0">
                          <a:latin typeface="+mj-lt"/>
                        </a:rPr>
                        <a:t> </a:t>
                      </a:r>
                      <a:r>
                        <a:rPr lang="en-US" sz="1200" baseline="0" dirty="0" err="1" smtClean="0">
                          <a:latin typeface="+mj-lt"/>
                        </a:rPr>
                        <a:t>separat</a:t>
                      </a:r>
                      <a:r>
                        <a:rPr lang="en-US" sz="1200" baseline="0" dirty="0" smtClean="0">
                          <a:latin typeface="+mj-lt"/>
                        </a:rPr>
                        <a:t>.</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Apa</a:t>
                      </a:r>
                      <a:r>
                        <a:rPr lang="en-US" sz="1200" kern="1200" dirty="0" smtClean="0">
                          <a:solidFill>
                            <a:schemeClr val="dk1"/>
                          </a:solidFill>
                          <a:latin typeface="+mn-lt"/>
                          <a:ea typeface="+mn-ea"/>
                          <a:cs typeface="+mn-cs"/>
                        </a:rPr>
                        <a:t> de </a:t>
                      </a:r>
                      <a:r>
                        <a:rPr lang="en-US" sz="1200" kern="1200" dirty="0" err="1" smtClean="0">
                          <a:solidFill>
                            <a:schemeClr val="dk1"/>
                          </a:solidFill>
                          <a:latin typeface="+mn-lt"/>
                          <a:ea typeface="+mn-ea"/>
                          <a:cs typeface="+mn-cs"/>
                        </a:rPr>
                        <a:t>etansare</a:t>
                      </a:r>
                      <a:r>
                        <a:rPr lang="en-US" sz="1200" kern="1200" dirty="0" smtClean="0">
                          <a:solidFill>
                            <a:schemeClr val="dk1"/>
                          </a:solidFill>
                          <a:latin typeface="+mn-lt"/>
                          <a:ea typeface="+mn-ea"/>
                          <a:cs typeface="+mn-cs"/>
                        </a:rPr>
                        <a:t> de la </a:t>
                      </a:r>
                      <a:r>
                        <a:rPr lang="en-US" sz="1200" kern="1200" dirty="0" err="1" smtClean="0">
                          <a:solidFill>
                            <a:schemeClr val="dk1"/>
                          </a:solidFill>
                          <a:latin typeface="+mn-lt"/>
                          <a:ea typeface="+mn-ea"/>
                          <a:cs typeface="+mn-cs"/>
                        </a:rPr>
                        <a:t>pompele</a:t>
                      </a:r>
                      <a:r>
                        <a:rPr lang="en-US" sz="1200" kern="1200" dirty="0" smtClean="0">
                          <a:solidFill>
                            <a:schemeClr val="dk1"/>
                          </a:solidFill>
                          <a:latin typeface="+mn-lt"/>
                          <a:ea typeface="+mn-ea"/>
                          <a:cs typeface="+mn-cs"/>
                        </a:rPr>
                        <a:t> de vid are</a:t>
                      </a:r>
                      <a:r>
                        <a:rPr lang="en-US" sz="1200" kern="1200" baseline="0" dirty="0" smtClean="0">
                          <a:solidFill>
                            <a:schemeClr val="dk1"/>
                          </a:solidFill>
                          <a:latin typeface="+mn-lt"/>
                          <a:ea typeface="+mn-ea"/>
                          <a:cs typeface="+mn-cs"/>
                        </a:rPr>
                        <a:t> circuit de </a:t>
                      </a:r>
                      <a:r>
                        <a:rPr lang="en-US" sz="1200" kern="1200" baseline="0" dirty="0" err="1" smtClean="0">
                          <a:solidFill>
                            <a:schemeClr val="dk1"/>
                          </a:solidFill>
                          <a:latin typeface="+mn-lt"/>
                          <a:ea typeface="+mn-ea"/>
                          <a:cs typeface="+mn-cs"/>
                        </a:rPr>
                        <a:t>colectare</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separat</a:t>
                      </a:r>
                      <a:r>
                        <a:rPr lang="en-US" sz="1200" kern="1200" baseline="0" dirty="0" smtClean="0">
                          <a:solidFill>
                            <a:schemeClr val="dk1"/>
                          </a:solidFill>
                          <a:latin typeface="+mn-lt"/>
                          <a:ea typeface="+mn-ea"/>
                          <a:cs typeface="+mn-cs"/>
                        </a:rPr>
                        <a:t>.</a:t>
                      </a:r>
                      <a:endParaRPr lang="en-US" sz="1200" kern="1200" dirty="0" smtClean="0">
                        <a:solidFill>
                          <a:schemeClr val="dk1"/>
                        </a:solidFill>
                        <a:latin typeface="+mn-lt"/>
                        <a:ea typeface="+mn-ea"/>
                        <a:cs typeface="+mn-cs"/>
                      </a:endParaRPr>
                    </a:p>
                    <a:p>
                      <a:pPr>
                        <a:lnSpc>
                          <a:spcPct val="107000"/>
                        </a:lnSpc>
                        <a:spcAft>
                          <a:spcPts val="0"/>
                        </a:spcAft>
                      </a:pPr>
                      <a:endParaRPr lang="en-US" sz="1200" dirty="0">
                        <a:latin typeface="+mj-l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effectLst/>
                          <a:latin typeface="Calibri" panose="020F0502020204030204" pitchFamily="34" charset="0"/>
                        </a:rPr>
                        <a:t>Separarea</a:t>
                      </a:r>
                      <a:r>
                        <a:rPr lang="en-US" sz="1200" b="0" spc="13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r>
                        <a:rPr lang="en-US" sz="1200" b="0" spc="130" dirty="0" smtClean="0">
                          <a:solidFill>
                            <a:schemeClr val="tx1"/>
                          </a:solidFill>
                          <a:effectLst/>
                          <a:latin typeface="Calibri" panose="020F0502020204030204" pitchFamily="34" charset="0"/>
                        </a:rPr>
                        <a:t> </a:t>
                      </a:r>
                      <a:r>
                        <a:rPr lang="en-US" sz="1200" b="0" spc="-5" dirty="0" smtClean="0">
                          <a:solidFill>
                            <a:schemeClr val="tx1"/>
                          </a:solidFill>
                          <a:effectLst/>
                          <a:latin typeface="Calibri" panose="020F0502020204030204" pitchFamily="34" charset="0"/>
                        </a:rPr>
                        <a:t>curat</a:t>
                      </a:r>
                      <a:r>
                        <a:rPr lang="en-US" sz="1200" b="0" spc="-10" dirty="0" smtClean="0">
                          <a:solidFill>
                            <a:schemeClr val="tx1"/>
                          </a:solidFill>
                          <a:effectLst/>
                          <a:latin typeface="Calibri" panose="020F0502020204030204" pitchFamily="34" charset="0"/>
                        </a:rPr>
                        <a:t>e</a:t>
                      </a:r>
                      <a:r>
                        <a:rPr lang="en-US" sz="1200" b="0" spc="13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2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răcire</a:t>
                      </a:r>
                      <a:r>
                        <a:rPr lang="en-US" sz="1200" b="0" spc="13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2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apa</a:t>
                      </a:r>
                      <a:r>
                        <a:rPr lang="en-US" sz="1200" b="0" spc="12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3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proces</a:t>
                      </a:r>
                      <a:r>
                        <a:rPr lang="en-US" sz="1200" b="0" spc="11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contaminată</a:t>
                      </a:r>
                      <a:r>
                        <a:rPr lang="en-US" sz="1200" b="0" dirty="0" smtClean="0">
                          <a:solidFill>
                            <a:schemeClr val="tx1"/>
                          </a:solidFill>
                          <a:effectLst/>
                          <a:latin typeface="Calibri" panose="020F0502020204030204" pitchFamily="34" charset="0"/>
                        </a:rPr>
                        <a:t> </a:t>
                      </a:r>
                      <a:r>
                        <a:rPr lang="en-US" sz="1200" b="0" spc="8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dirty="0" smtClean="0">
                          <a:solidFill>
                            <a:schemeClr val="tx1"/>
                          </a:solidFill>
                          <a:effectLst/>
                          <a:latin typeface="Calibri" panose="020F0502020204030204" pitchFamily="34" charset="0"/>
                        </a:rPr>
                        <a:t> </a:t>
                      </a:r>
                      <a:r>
                        <a:rPr lang="en-US" sz="1200" b="0" spc="8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reutilizare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Da, circuitul de recirculare pentru partea de etanşare cu apă a pompelor de vacuum este prevăzut cu sistem de răcire şi îndepărtare a materialelor solide.</a:t>
                      </a:r>
                      <a:endParaRPr lang="en-US" sz="1200" b="0" dirty="0">
                        <a:latin typeface="+mj-lt"/>
                      </a:endParaRPr>
                    </a:p>
                  </a:txBody>
                  <a:tcPr/>
                </a:tc>
                <a:tc>
                  <a:txBody>
                    <a:bodyPr/>
                    <a:lstStyle/>
                    <a:p>
                      <a:pPr>
                        <a:lnSpc>
                          <a:spcPct val="107000"/>
                        </a:lnSpc>
                        <a:spcAft>
                          <a:spcPts val="0"/>
                        </a:spcAft>
                      </a:pPr>
                      <a:r>
                        <a:rPr lang="en-US" sz="1200" dirty="0" smtClean="0">
                          <a:latin typeface="+mj-lt"/>
                        </a:rPr>
                        <a:t>Este circuit </a:t>
                      </a:r>
                      <a:r>
                        <a:rPr lang="en-US" sz="1200" dirty="0" err="1" smtClean="0">
                          <a:latin typeface="+mj-lt"/>
                        </a:rPr>
                        <a:t>separat</a:t>
                      </a:r>
                      <a:r>
                        <a:rPr lang="en-US" sz="1200" baseline="0" dirty="0" smtClean="0">
                          <a:latin typeface="+mj-lt"/>
                        </a:rPr>
                        <a:t> </a:t>
                      </a:r>
                      <a:r>
                        <a:rPr lang="en-US" sz="1200" baseline="0" dirty="0" err="1" smtClean="0">
                          <a:latin typeface="+mj-lt"/>
                        </a:rPr>
                        <a:t>pentru</a:t>
                      </a:r>
                      <a:r>
                        <a:rPr lang="en-US" sz="1200" baseline="0" dirty="0" smtClean="0">
                          <a:latin typeface="+mj-lt"/>
                        </a:rPr>
                        <a:t> </a:t>
                      </a:r>
                      <a:r>
                        <a:rPr lang="en-US" sz="1200" baseline="0" dirty="0" err="1" smtClean="0">
                          <a:latin typeface="+mj-lt"/>
                        </a:rPr>
                        <a:t>colectarea</a:t>
                      </a:r>
                      <a:r>
                        <a:rPr lang="en-US" sz="1200" baseline="0" dirty="0" smtClean="0">
                          <a:latin typeface="+mj-lt"/>
                        </a:rPr>
                        <a:t> </a:t>
                      </a:r>
                      <a:r>
                        <a:rPr lang="en-US" sz="1200" baseline="0" dirty="0" err="1" smtClean="0">
                          <a:latin typeface="+mj-lt"/>
                        </a:rPr>
                        <a:t>apelor</a:t>
                      </a:r>
                      <a:r>
                        <a:rPr lang="en-US" sz="1200" baseline="0" dirty="0" smtClean="0">
                          <a:latin typeface="+mj-lt"/>
                        </a:rPr>
                        <a:t> curate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latin typeface="+mn-lt"/>
                          <a:ea typeface="+mn-ea"/>
                          <a:cs typeface="+mn-cs"/>
                        </a:rPr>
                        <a:t>Este circuit </a:t>
                      </a:r>
                      <a:r>
                        <a:rPr lang="en-US" sz="1200" kern="1200" dirty="0" err="1" smtClean="0">
                          <a:solidFill>
                            <a:schemeClr val="dk1"/>
                          </a:solidFill>
                          <a:latin typeface="+mn-lt"/>
                          <a:ea typeface="+mn-ea"/>
                          <a:cs typeface="+mn-cs"/>
                        </a:rPr>
                        <a:t>separat</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pentru</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colectarea</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apelor</a:t>
                      </a:r>
                      <a:r>
                        <a:rPr lang="en-US" sz="1200" kern="1200" baseline="0" dirty="0" smtClean="0">
                          <a:solidFill>
                            <a:schemeClr val="dk1"/>
                          </a:solidFill>
                          <a:latin typeface="+mn-lt"/>
                          <a:ea typeface="+mn-ea"/>
                          <a:cs typeface="+mn-cs"/>
                        </a:rPr>
                        <a:t> curate</a:t>
                      </a:r>
                      <a:endParaRPr lang="en-US" sz="1200" kern="1200" dirty="0" smtClean="0">
                        <a:solidFill>
                          <a:schemeClr val="dk1"/>
                        </a:solidFill>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dirty="0">
                        <a:latin typeface="+mj-lt"/>
                      </a:endParaRPr>
                    </a:p>
                  </a:txBody>
                  <a:tcPr/>
                </a:tc>
              </a:tr>
            </a:tbl>
          </a:graphicData>
        </a:graphic>
      </p:graphicFrame>
    </p:spTree>
    <p:extLst>
      <p:ext uri="{BB962C8B-B14F-4D97-AF65-F5344CB8AC3E}">
        <p14:creationId xmlns:p14="http://schemas.microsoft.com/office/powerpoint/2010/main" val="3142041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g-tec-grup_612230520101.jpg"/>
          <p:cNvPicPr>
            <a:picLocks noChangeAspect="1"/>
          </p:cNvPicPr>
          <p:nvPr/>
        </p:nvPicPr>
        <p:blipFill>
          <a:blip r:embed="rId2"/>
          <a:srcRect l="26878" t="14706" r="26879" b="14706"/>
          <a:stretch>
            <a:fillRect/>
          </a:stretch>
        </p:blipFill>
        <p:spPr>
          <a:xfrm>
            <a:off x="1181100" y="590550"/>
            <a:ext cx="1981200" cy="2964179"/>
          </a:xfrm>
          <a:prstGeom prst="rect">
            <a:avLst/>
          </a:prstGeom>
        </p:spPr>
      </p:pic>
      <p:sp>
        <p:nvSpPr>
          <p:cNvPr id="2" name="TextBox 1"/>
          <p:cNvSpPr txBox="1"/>
          <p:nvPr/>
        </p:nvSpPr>
        <p:spPr>
          <a:xfrm>
            <a:off x="952500" y="3714750"/>
            <a:ext cx="2209800" cy="646331"/>
          </a:xfrm>
          <a:prstGeom prst="rect">
            <a:avLst/>
          </a:prstGeom>
          <a:noFill/>
        </p:spPr>
        <p:txBody>
          <a:bodyPr wrap="square" rtlCol="0">
            <a:spAutoFit/>
          </a:bodyPr>
          <a:lstStyle/>
          <a:p>
            <a:pPr algn="ctr"/>
            <a:r>
              <a:rPr lang="en-US" dirty="0" err="1" smtClean="0">
                <a:solidFill>
                  <a:srgbClr val="FFFF00"/>
                </a:solidFill>
              </a:rPr>
              <a:t>Cifra</a:t>
            </a:r>
            <a:r>
              <a:rPr lang="en-US" dirty="0" smtClean="0">
                <a:solidFill>
                  <a:srgbClr val="FFFF00"/>
                </a:solidFill>
              </a:rPr>
              <a:t> de </a:t>
            </a:r>
            <a:r>
              <a:rPr lang="en-US" dirty="0" err="1" smtClean="0">
                <a:solidFill>
                  <a:srgbClr val="FFFF00"/>
                </a:solidFill>
              </a:rPr>
              <a:t>afaceri</a:t>
            </a:r>
            <a:r>
              <a:rPr lang="en-US" dirty="0" smtClean="0">
                <a:solidFill>
                  <a:srgbClr val="FFFF00"/>
                </a:solidFill>
              </a:rPr>
              <a:t> 2014: 130 mil Euro</a:t>
            </a:r>
            <a:endParaRPr lang="en-US" dirty="0">
              <a:solidFill>
                <a:srgbClr val="FFFF00"/>
              </a:solidFill>
            </a:endParaRPr>
          </a:p>
        </p:txBody>
      </p:sp>
      <p:sp>
        <p:nvSpPr>
          <p:cNvPr id="3" name="Left Brace 2"/>
          <p:cNvSpPr/>
          <p:nvPr/>
        </p:nvSpPr>
        <p:spPr>
          <a:xfrm>
            <a:off x="4495800" y="1312379"/>
            <a:ext cx="381000" cy="2886595"/>
          </a:xfrm>
          <a:prstGeom prst="leftBrace">
            <a:avLst/>
          </a:prstGeom>
          <a:solidFill>
            <a:srgbClr val="F3F9FA"/>
          </a:solidFill>
          <a:ln cap="sq">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105400" y="1344598"/>
            <a:ext cx="2787859" cy="3416320"/>
          </a:xfrm>
          <a:prstGeom prst="rect">
            <a:avLst/>
          </a:prstGeom>
          <a:noFill/>
        </p:spPr>
        <p:txBody>
          <a:bodyPr wrap="square" rtlCol="0">
            <a:spAutoFit/>
          </a:bodyPr>
          <a:lstStyle/>
          <a:p>
            <a:r>
              <a:rPr lang="en-US" dirty="0" err="1" smtClean="0">
                <a:solidFill>
                  <a:srgbClr val="FFFF00"/>
                </a:solidFill>
              </a:rPr>
              <a:t>Pehart</a:t>
            </a:r>
            <a:r>
              <a:rPr lang="en-US" dirty="0" smtClean="0">
                <a:solidFill>
                  <a:srgbClr val="FFFF00"/>
                </a:solidFill>
              </a:rPr>
              <a:t> Tec SA</a:t>
            </a:r>
          </a:p>
          <a:p>
            <a:r>
              <a:rPr lang="en-US" dirty="0" err="1" smtClean="0">
                <a:solidFill>
                  <a:srgbClr val="FFFF00"/>
                </a:solidFill>
              </a:rPr>
              <a:t>Metalicplas</a:t>
            </a:r>
            <a:r>
              <a:rPr lang="en-US" dirty="0" smtClean="0">
                <a:solidFill>
                  <a:srgbClr val="FFFF00"/>
                </a:solidFill>
              </a:rPr>
              <a:t> </a:t>
            </a:r>
            <a:r>
              <a:rPr lang="en-US" dirty="0" err="1" smtClean="0">
                <a:solidFill>
                  <a:srgbClr val="FFFF00"/>
                </a:solidFill>
              </a:rPr>
              <a:t>Impex</a:t>
            </a:r>
            <a:r>
              <a:rPr lang="en-US" dirty="0" smtClean="0">
                <a:solidFill>
                  <a:srgbClr val="FFFF00"/>
                </a:solidFill>
              </a:rPr>
              <a:t> SA</a:t>
            </a:r>
          </a:p>
          <a:p>
            <a:r>
              <a:rPr lang="en-US" dirty="0" err="1" smtClean="0">
                <a:solidFill>
                  <a:srgbClr val="FFFF00"/>
                </a:solidFill>
              </a:rPr>
              <a:t>Metalicplas</a:t>
            </a:r>
            <a:r>
              <a:rPr lang="en-US" dirty="0" smtClean="0">
                <a:solidFill>
                  <a:srgbClr val="FFFF00"/>
                </a:solidFill>
              </a:rPr>
              <a:t> Distribution SA</a:t>
            </a:r>
          </a:p>
          <a:p>
            <a:r>
              <a:rPr lang="en-US" dirty="0" err="1" smtClean="0">
                <a:solidFill>
                  <a:srgbClr val="FFFF00"/>
                </a:solidFill>
              </a:rPr>
              <a:t>Samus</a:t>
            </a:r>
            <a:r>
              <a:rPr lang="en-US" dirty="0" smtClean="0">
                <a:solidFill>
                  <a:srgbClr val="FFFF00"/>
                </a:solidFill>
              </a:rPr>
              <a:t> </a:t>
            </a:r>
            <a:r>
              <a:rPr lang="en-US" dirty="0" err="1" smtClean="0">
                <a:solidFill>
                  <a:srgbClr val="FFFF00"/>
                </a:solidFill>
              </a:rPr>
              <a:t>Constructii</a:t>
            </a:r>
            <a:r>
              <a:rPr lang="en-US" dirty="0" smtClean="0">
                <a:solidFill>
                  <a:srgbClr val="FFFF00"/>
                </a:solidFill>
              </a:rPr>
              <a:t> SA</a:t>
            </a:r>
          </a:p>
          <a:p>
            <a:r>
              <a:rPr lang="en-US" dirty="0" err="1" smtClean="0">
                <a:solidFill>
                  <a:srgbClr val="FFFF00"/>
                </a:solidFill>
              </a:rPr>
              <a:t>Izo</a:t>
            </a:r>
            <a:r>
              <a:rPr lang="en-US" dirty="0" smtClean="0">
                <a:solidFill>
                  <a:srgbClr val="FFFF00"/>
                </a:solidFill>
              </a:rPr>
              <a:t> Tec SRL</a:t>
            </a:r>
          </a:p>
          <a:p>
            <a:r>
              <a:rPr lang="en-US" dirty="0" err="1" smtClean="0">
                <a:solidFill>
                  <a:srgbClr val="FFFF00"/>
                </a:solidFill>
              </a:rPr>
              <a:t>Termotec</a:t>
            </a:r>
            <a:r>
              <a:rPr lang="en-US" dirty="0" smtClean="0">
                <a:solidFill>
                  <a:srgbClr val="FFFF00"/>
                </a:solidFill>
              </a:rPr>
              <a:t> SRL</a:t>
            </a:r>
          </a:p>
          <a:p>
            <a:r>
              <a:rPr lang="en-US" dirty="0" smtClean="0">
                <a:solidFill>
                  <a:srgbClr val="FFFF00"/>
                </a:solidFill>
              </a:rPr>
              <a:t>Expo </a:t>
            </a:r>
            <a:r>
              <a:rPr lang="en-US" dirty="0" err="1" smtClean="0">
                <a:solidFill>
                  <a:srgbClr val="FFFF00"/>
                </a:solidFill>
              </a:rPr>
              <a:t>Autotec</a:t>
            </a:r>
            <a:r>
              <a:rPr lang="en-US" dirty="0" smtClean="0">
                <a:solidFill>
                  <a:srgbClr val="FFFF00"/>
                </a:solidFill>
              </a:rPr>
              <a:t> SRL</a:t>
            </a:r>
          </a:p>
          <a:p>
            <a:r>
              <a:rPr lang="en-US" dirty="0" err="1" smtClean="0">
                <a:solidFill>
                  <a:srgbClr val="FFFF00"/>
                </a:solidFill>
              </a:rPr>
              <a:t>Elit</a:t>
            </a:r>
            <a:r>
              <a:rPr lang="en-US" dirty="0" smtClean="0">
                <a:solidFill>
                  <a:srgbClr val="FFFF00"/>
                </a:solidFill>
              </a:rPr>
              <a:t> Media Advertising SRL</a:t>
            </a:r>
          </a:p>
          <a:p>
            <a:r>
              <a:rPr lang="en-US" dirty="0" smtClean="0">
                <a:solidFill>
                  <a:srgbClr val="FFFF00"/>
                </a:solidFill>
              </a:rPr>
              <a:t>Atlantic Broker SRL</a:t>
            </a:r>
          </a:p>
          <a:p>
            <a:r>
              <a:rPr lang="en-US" dirty="0" err="1" smtClean="0">
                <a:solidFill>
                  <a:srgbClr val="FFFF00"/>
                </a:solidFill>
              </a:rPr>
              <a:t>Tavcost</a:t>
            </a:r>
            <a:r>
              <a:rPr lang="en-US" dirty="0" smtClean="0">
                <a:solidFill>
                  <a:srgbClr val="FFFF00"/>
                </a:solidFill>
              </a:rPr>
              <a:t> SRL</a:t>
            </a:r>
          </a:p>
          <a:p>
            <a:endParaRPr lang="en-US" dirty="0" smtClean="0"/>
          </a:p>
          <a:p>
            <a:endParaRPr lang="en-US" dirty="0"/>
          </a:p>
        </p:txBody>
      </p:sp>
      <p:sp>
        <p:nvSpPr>
          <p:cNvPr id="12" name="Right Brace 11"/>
          <p:cNvSpPr/>
          <p:nvPr/>
        </p:nvSpPr>
        <p:spPr>
          <a:xfrm>
            <a:off x="7772400" y="1312379"/>
            <a:ext cx="359201" cy="2886595"/>
          </a:xfrm>
          <a:prstGeom prst="rightBrace">
            <a:avLst>
              <a:gd name="adj1" fmla="val 8333"/>
              <a:gd name="adj2" fmla="val 50737"/>
            </a:avLst>
          </a:prstGeom>
          <a:solidFill>
            <a:srgbClr val="F3F9FA"/>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38864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0954617"/>
              </p:ext>
            </p:extLst>
          </p:nvPr>
        </p:nvGraphicFramePr>
        <p:xfrm>
          <a:off x="304800" y="334773"/>
          <a:ext cx="8534400" cy="4012311"/>
        </p:xfrm>
        <a:graphic>
          <a:graphicData uri="http://schemas.openxmlformats.org/drawingml/2006/table">
            <a:tbl>
              <a:tblPr firstRow="1" bandRow="1">
                <a:tableStyleId>{5C22544A-7EE6-4342-B048-85BDC9FD1C3A}</a:tableStyleId>
              </a:tblPr>
              <a:tblGrid>
                <a:gridCol w="2133600"/>
                <a:gridCol w="2133600"/>
                <a:gridCol w="2133600"/>
                <a:gridCol w="2133600"/>
              </a:tblGrid>
              <a:tr h="331977">
                <a:tc gridSpan="4">
                  <a:txBody>
                    <a:bodyPr/>
                    <a:lstStyle/>
                    <a:p>
                      <a:pPr algn="ctr"/>
                      <a:r>
                        <a:rPr lang="en-US" dirty="0" smtClean="0"/>
                        <a:t>Managementul </a:t>
                      </a:r>
                      <a:r>
                        <a:rPr lang="en-US" dirty="0" err="1" smtClean="0"/>
                        <a:t>apei</a:t>
                      </a:r>
                      <a:r>
                        <a:rPr lang="en-US" dirty="0" smtClean="0"/>
                        <a:t> </a:t>
                      </a:r>
                      <a:r>
                        <a:rPr lang="en-US" dirty="0" err="1" smtClean="0"/>
                        <a:t>si</a:t>
                      </a:r>
                      <a:r>
                        <a:rPr lang="en-US" dirty="0" smtClean="0"/>
                        <a:t> al </a:t>
                      </a:r>
                      <a:r>
                        <a:rPr lang="en-US" dirty="0" err="1" smtClean="0"/>
                        <a:t>apelor</a:t>
                      </a:r>
                      <a:r>
                        <a:rPr lang="en-US" dirty="0" smtClean="0"/>
                        <a:t> reziduale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19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mn-lt"/>
                        </a:rPr>
                        <a:t>BAT 5</a:t>
                      </a:r>
                      <a:r>
                        <a:rPr lang="en-US" sz="1200" b="0" dirty="0" smtClean="0">
                          <a:solidFill>
                            <a:schemeClr val="tx1"/>
                          </a:solidFill>
                          <a:effectLst/>
                          <a:latin typeface="+mn-lt"/>
                        </a:rPr>
                        <a:t>. </a:t>
                      </a:r>
                      <a:r>
                        <a:rPr lang="ro-RO" sz="1200" b="1" i="1" dirty="0" smtClean="0">
                          <a:solidFill>
                            <a:schemeClr val="tx1"/>
                          </a:solidFill>
                          <a:effectLst/>
                          <a:latin typeface="+mn-lt"/>
                        </a:rPr>
                        <a:t>Pentru</a:t>
                      </a:r>
                      <a:r>
                        <a:rPr lang="ro-RO" sz="1200" b="1" i="1" spc="125" dirty="0" smtClean="0">
                          <a:solidFill>
                            <a:schemeClr val="tx1"/>
                          </a:solidFill>
                          <a:effectLst/>
                          <a:latin typeface="+mn-lt"/>
                        </a:rPr>
                        <a:t> </a:t>
                      </a:r>
                      <a:r>
                        <a:rPr lang="ro-RO" sz="1200" b="1" i="1" dirty="0" smtClean="0">
                          <a:solidFill>
                            <a:schemeClr val="tx1"/>
                          </a:solidFill>
                          <a:effectLst/>
                          <a:latin typeface="+mn-lt"/>
                        </a:rPr>
                        <a:t>a</a:t>
                      </a:r>
                      <a:r>
                        <a:rPr lang="ro-RO" sz="1200" b="1" i="1" spc="115" dirty="0" smtClean="0">
                          <a:solidFill>
                            <a:schemeClr val="tx1"/>
                          </a:solidFill>
                          <a:effectLst/>
                          <a:latin typeface="+mn-lt"/>
                        </a:rPr>
                        <a:t> </a:t>
                      </a:r>
                      <a:r>
                        <a:rPr lang="ro-RO" sz="1200" b="1" i="1" dirty="0" smtClean="0">
                          <a:solidFill>
                            <a:schemeClr val="tx1"/>
                          </a:solidFill>
                          <a:effectLst/>
                          <a:latin typeface="+mn-lt"/>
                        </a:rPr>
                        <a:t>reduce</a:t>
                      </a:r>
                      <a:r>
                        <a:rPr lang="ro-RO" sz="1200" b="1" i="1" spc="120" dirty="0" smtClean="0">
                          <a:solidFill>
                            <a:schemeClr val="tx1"/>
                          </a:solidFill>
                          <a:effectLst/>
                          <a:latin typeface="+mn-lt"/>
                        </a:rPr>
                        <a:t> </a:t>
                      </a:r>
                      <a:r>
                        <a:rPr lang="ro-RO" sz="1200" b="1" i="1" dirty="0" smtClean="0">
                          <a:solidFill>
                            <a:schemeClr val="tx1"/>
                          </a:solidFill>
                          <a:effectLst/>
                          <a:latin typeface="+mn-lt"/>
                        </a:rPr>
                        <a:t>consumul</a:t>
                      </a:r>
                      <a:r>
                        <a:rPr lang="ro-RO" sz="1200" b="1" i="1" spc="120" dirty="0" smtClean="0">
                          <a:solidFill>
                            <a:schemeClr val="tx1"/>
                          </a:solidFill>
                          <a:effectLst/>
                          <a:latin typeface="+mn-lt"/>
                        </a:rPr>
                        <a:t> </a:t>
                      </a:r>
                      <a:r>
                        <a:rPr lang="ro-RO" sz="1200" b="1" i="1" dirty="0" smtClean="0">
                          <a:solidFill>
                            <a:schemeClr val="tx1"/>
                          </a:solidFill>
                          <a:effectLst/>
                          <a:latin typeface="+mn-lt"/>
                        </a:rPr>
                        <a:t>de</a:t>
                      </a:r>
                      <a:r>
                        <a:rPr lang="ro-RO" sz="1200" b="1" i="1" spc="120" dirty="0" smtClean="0">
                          <a:solidFill>
                            <a:schemeClr val="tx1"/>
                          </a:solidFill>
                          <a:effectLst/>
                          <a:latin typeface="+mn-lt"/>
                        </a:rPr>
                        <a:t> </a:t>
                      </a:r>
                      <a:r>
                        <a:rPr lang="ro-RO" sz="1200" b="1" i="1" dirty="0" smtClean="0">
                          <a:solidFill>
                            <a:schemeClr val="tx1"/>
                          </a:solidFill>
                          <a:effectLst/>
                          <a:latin typeface="+mn-lt"/>
                        </a:rPr>
                        <a:t>apă</a:t>
                      </a:r>
                      <a:r>
                        <a:rPr lang="ro-RO" sz="1200" b="1" i="1" spc="125" dirty="0" smtClean="0">
                          <a:solidFill>
                            <a:schemeClr val="tx1"/>
                          </a:solidFill>
                          <a:effectLst/>
                          <a:latin typeface="+mn-lt"/>
                        </a:rPr>
                        <a:t> </a:t>
                      </a:r>
                      <a:r>
                        <a:rPr lang="ro-RO" sz="1200" b="1" i="1" dirty="0" smtClean="0">
                          <a:solidFill>
                            <a:schemeClr val="tx1"/>
                          </a:solidFill>
                          <a:effectLst/>
                          <a:latin typeface="+mn-lt"/>
                        </a:rPr>
                        <a:t>dulce</a:t>
                      </a:r>
                      <a:r>
                        <a:rPr lang="ro-RO" sz="1200" b="1" i="1" spc="115" dirty="0" smtClean="0">
                          <a:solidFill>
                            <a:schemeClr val="tx1"/>
                          </a:solidFill>
                          <a:effectLst/>
                          <a:latin typeface="+mn-lt"/>
                        </a:rPr>
                        <a:t> </a:t>
                      </a:r>
                      <a:r>
                        <a:rPr lang="ro-RO" sz="1200" b="1" i="1" dirty="0" smtClean="0">
                          <a:solidFill>
                            <a:schemeClr val="tx1"/>
                          </a:solidFill>
                          <a:effectLst/>
                          <a:latin typeface="+mn-lt"/>
                        </a:rPr>
                        <a:t>și</a:t>
                      </a:r>
                      <a:r>
                        <a:rPr lang="ro-RO" sz="1200" b="1" i="1" spc="120" dirty="0" smtClean="0">
                          <a:solidFill>
                            <a:schemeClr val="tx1"/>
                          </a:solidFill>
                          <a:effectLst/>
                          <a:latin typeface="+mn-lt"/>
                        </a:rPr>
                        <a:t> </a:t>
                      </a:r>
                      <a:r>
                        <a:rPr lang="ro-RO" sz="1200" b="1" i="1" dirty="0" smtClean="0">
                          <a:solidFill>
                            <a:schemeClr val="tx1"/>
                          </a:solidFill>
                          <a:effectLst/>
                          <a:latin typeface="+mn-lt"/>
                        </a:rPr>
                        <a:t>generarea</a:t>
                      </a:r>
                      <a:r>
                        <a:rPr lang="ro-RO" sz="1200" b="1" i="1" spc="115" dirty="0" smtClean="0">
                          <a:solidFill>
                            <a:schemeClr val="tx1"/>
                          </a:solidFill>
                          <a:effectLst/>
                          <a:latin typeface="+mn-lt"/>
                        </a:rPr>
                        <a:t> </a:t>
                      </a:r>
                      <a:r>
                        <a:rPr lang="ro-RO" sz="1200" b="1" i="1" dirty="0" smtClean="0">
                          <a:solidFill>
                            <a:schemeClr val="tx1"/>
                          </a:solidFill>
                          <a:effectLst/>
                          <a:latin typeface="+mn-lt"/>
                        </a:rPr>
                        <a:t>de</a:t>
                      </a:r>
                      <a:r>
                        <a:rPr lang="ro-RO" sz="1200" b="1" i="1" spc="120" dirty="0" smtClean="0">
                          <a:solidFill>
                            <a:schemeClr val="tx1"/>
                          </a:solidFill>
                          <a:effectLst/>
                          <a:latin typeface="+mn-lt"/>
                        </a:rPr>
                        <a:t> </a:t>
                      </a:r>
                      <a:r>
                        <a:rPr lang="ro-RO" sz="1200" b="1" i="1" dirty="0" smtClean="0">
                          <a:solidFill>
                            <a:schemeClr val="tx1"/>
                          </a:solidFill>
                          <a:effectLst/>
                          <a:latin typeface="+mn-lt"/>
                        </a:rPr>
                        <a:t>ape</a:t>
                      </a:r>
                      <a:r>
                        <a:rPr lang="ro-RO" sz="1200" b="1" i="1" spc="120" dirty="0" smtClean="0">
                          <a:solidFill>
                            <a:schemeClr val="tx1"/>
                          </a:solidFill>
                          <a:effectLst/>
                          <a:latin typeface="+mn-lt"/>
                        </a:rPr>
                        <a:t> </a:t>
                      </a:r>
                      <a:r>
                        <a:rPr lang="ro-RO" sz="1200" b="1" i="1" dirty="0" smtClean="0">
                          <a:solidFill>
                            <a:schemeClr val="tx1"/>
                          </a:solidFill>
                          <a:effectLst/>
                          <a:latin typeface="+mn-lt"/>
                        </a:rPr>
                        <a:t>reziduale,</a:t>
                      </a:r>
                      <a:r>
                        <a:rPr lang="ro-RO" sz="1200" b="1" i="1" spc="120" dirty="0" smtClean="0">
                          <a:solidFill>
                            <a:schemeClr val="tx1"/>
                          </a:solidFill>
                          <a:effectLst/>
                          <a:latin typeface="+mn-lt"/>
                        </a:rPr>
                        <a:t> </a:t>
                      </a:r>
                      <a:r>
                        <a:rPr lang="ro-RO" sz="1200" b="1" i="1" spc="-20" dirty="0" smtClean="0">
                          <a:solidFill>
                            <a:schemeClr val="tx1"/>
                          </a:solidFill>
                          <a:effectLst/>
                          <a:latin typeface="+mn-lt"/>
                        </a:rPr>
                        <a:t>BAT</a:t>
                      </a:r>
                      <a:r>
                        <a:rPr lang="ro-RO" sz="1200" b="1" i="1" spc="55" dirty="0" smtClean="0">
                          <a:solidFill>
                            <a:schemeClr val="tx1"/>
                          </a:solidFill>
                          <a:effectLst/>
                          <a:latin typeface="+mn-lt"/>
                        </a:rPr>
                        <a:t> </a:t>
                      </a:r>
                      <a:r>
                        <a:rPr lang="ro-RO" sz="1200" b="1" i="1" dirty="0" smtClean="0">
                          <a:solidFill>
                            <a:schemeClr val="tx1"/>
                          </a:solidFill>
                          <a:effectLst/>
                          <a:latin typeface="+mn-lt"/>
                        </a:rPr>
                        <a:t>constă</a:t>
                      </a:r>
                      <a:r>
                        <a:rPr lang="ro-RO" sz="1200" b="1" i="1" spc="120" dirty="0" smtClean="0">
                          <a:solidFill>
                            <a:schemeClr val="tx1"/>
                          </a:solidFill>
                          <a:effectLst/>
                          <a:latin typeface="+mn-lt"/>
                        </a:rPr>
                        <a:t> </a:t>
                      </a:r>
                      <a:r>
                        <a:rPr lang="ro-RO" sz="1200" b="1" i="1" dirty="0" smtClean="0">
                          <a:solidFill>
                            <a:schemeClr val="tx1"/>
                          </a:solidFill>
                          <a:effectLst/>
                          <a:latin typeface="+mn-lt"/>
                        </a:rPr>
                        <a:t>în</a:t>
                      </a:r>
                      <a:r>
                        <a:rPr lang="ro-RO" sz="1200" b="1" i="1" spc="115" dirty="0" smtClean="0">
                          <a:solidFill>
                            <a:schemeClr val="tx1"/>
                          </a:solidFill>
                          <a:effectLst/>
                          <a:latin typeface="+mn-lt"/>
                        </a:rPr>
                        <a:t> </a:t>
                      </a:r>
                      <a:r>
                        <a:rPr lang="ro-RO" sz="1200" b="1" i="1" dirty="0" smtClean="0">
                          <a:solidFill>
                            <a:schemeClr val="tx1"/>
                          </a:solidFill>
                          <a:effectLst/>
                          <a:latin typeface="+mn-lt"/>
                        </a:rPr>
                        <a:t>închiderea</a:t>
                      </a:r>
                      <a:r>
                        <a:rPr lang="ro-RO" sz="1200" b="1" i="1" spc="110" dirty="0" smtClean="0">
                          <a:solidFill>
                            <a:schemeClr val="tx1"/>
                          </a:solidFill>
                          <a:effectLst/>
                          <a:latin typeface="+mn-lt"/>
                        </a:rPr>
                        <a:t> </a:t>
                      </a:r>
                      <a:r>
                        <a:rPr lang="ro-RO" sz="1200" b="1" i="1" dirty="0" smtClean="0">
                          <a:solidFill>
                            <a:schemeClr val="tx1"/>
                          </a:solidFill>
                          <a:effectLst/>
                          <a:latin typeface="+mn-lt"/>
                        </a:rPr>
                        <a:t>circuitelor</a:t>
                      </a:r>
                      <a:r>
                        <a:rPr lang="ro-RO" sz="1200" b="1" i="1" spc="165" dirty="0" smtClean="0">
                          <a:solidFill>
                            <a:schemeClr val="tx1"/>
                          </a:solidFill>
                          <a:effectLst/>
                          <a:latin typeface="+mn-lt"/>
                        </a:rPr>
                        <a:t> </a:t>
                      </a:r>
                      <a:r>
                        <a:rPr lang="ro-RO" sz="1200" b="1" i="1" dirty="0" smtClean="0">
                          <a:solidFill>
                            <a:schemeClr val="tx1"/>
                          </a:solidFill>
                          <a:effectLst/>
                          <a:latin typeface="+mn-lt"/>
                        </a:rPr>
                        <a:t>de</a:t>
                      </a:r>
                      <a:r>
                        <a:rPr lang="ro-RO" sz="1200" b="1" i="1" spc="180" dirty="0" smtClean="0">
                          <a:solidFill>
                            <a:schemeClr val="tx1"/>
                          </a:solidFill>
                          <a:effectLst/>
                          <a:latin typeface="+mn-lt"/>
                        </a:rPr>
                        <a:t> </a:t>
                      </a:r>
                      <a:r>
                        <a:rPr lang="ro-RO" sz="1200" b="1" i="1" dirty="0" smtClean="0">
                          <a:solidFill>
                            <a:schemeClr val="tx1"/>
                          </a:solidFill>
                          <a:effectLst/>
                          <a:latin typeface="+mn-lt"/>
                        </a:rPr>
                        <a:t>apă</a:t>
                      </a:r>
                      <a:r>
                        <a:rPr lang="ro-RO" sz="1200" b="1" i="1" spc="180" dirty="0" smtClean="0">
                          <a:solidFill>
                            <a:schemeClr val="tx1"/>
                          </a:solidFill>
                          <a:effectLst/>
                          <a:latin typeface="+mn-lt"/>
                        </a:rPr>
                        <a:t> </a:t>
                      </a:r>
                      <a:r>
                        <a:rPr lang="ro-RO" sz="1200" b="1" i="1" dirty="0" smtClean="0">
                          <a:solidFill>
                            <a:schemeClr val="tx1"/>
                          </a:solidFill>
                          <a:effectLst/>
                          <a:latin typeface="+mn-lt"/>
                        </a:rPr>
                        <a:t>în</a:t>
                      </a:r>
                      <a:r>
                        <a:rPr lang="ro-RO" sz="1200" b="1" i="1" spc="175" dirty="0" smtClean="0">
                          <a:solidFill>
                            <a:schemeClr val="tx1"/>
                          </a:solidFill>
                          <a:effectLst/>
                          <a:latin typeface="+mn-lt"/>
                        </a:rPr>
                        <a:t> </a:t>
                      </a:r>
                      <a:r>
                        <a:rPr lang="ro-RO" sz="1200" b="1" i="1" dirty="0" smtClean="0">
                          <a:solidFill>
                            <a:schemeClr val="tx1"/>
                          </a:solidFill>
                          <a:effectLst/>
                          <a:latin typeface="+mn-lt"/>
                        </a:rPr>
                        <a:t>măsura</a:t>
                      </a:r>
                      <a:r>
                        <a:rPr lang="ro-RO" sz="1200" b="1" i="1" spc="185" dirty="0" smtClean="0">
                          <a:solidFill>
                            <a:schemeClr val="tx1"/>
                          </a:solidFill>
                          <a:effectLst/>
                          <a:latin typeface="+mn-lt"/>
                        </a:rPr>
                        <a:t> </a:t>
                      </a:r>
                      <a:r>
                        <a:rPr lang="ro-RO" sz="1200" b="1" i="1" dirty="0" smtClean="0">
                          <a:solidFill>
                            <a:schemeClr val="tx1"/>
                          </a:solidFill>
                          <a:effectLst/>
                          <a:latin typeface="+mn-lt"/>
                        </a:rPr>
                        <a:t>în</a:t>
                      </a:r>
                      <a:r>
                        <a:rPr lang="ro-RO" sz="1200" b="1" i="1" spc="175" dirty="0" smtClean="0">
                          <a:solidFill>
                            <a:schemeClr val="tx1"/>
                          </a:solidFill>
                          <a:effectLst/>
                          <a:latin typeface="+mn-lt"/>
                        </a:rPr>
                        <a:t> </a:t>
                      </a:r>
                      <a:r>
                        <a:rPr lang="ro-RO" sz="1200" b="1" i="1" dirty="0" smtClean="0">
                          <a:solidFill>
                            <a:schemeClr val="tx1"/>
                          </a:solidFill>
                          <a:effectLst/>
                          <a:latin typeface="+mn-lt"/>
                        </a:rPr>
                        <a:t>care</a:t>
                      </a:r>
                      <a:r>
                        <a:rPr lang="ro-RO" sz="1200" b="1" i="1" spc="185" dirty="0" smtClean="0">
                          <a:solidFill>
                            <a:schemeClr val="tx1"/>
                          </a:solidFill>
                          <a:effectLst/>
                          <a:latin typeface="+mn-lt"/>
                        </a:rPr>
                        <a:t> </a:t>
                      </a:r>
                      <a:r>
                        <a:rPr lang="ro-RO" sz="1200" b="1" i="1" dirty="0" smtClean="0">
                          <a:solidFill>
                            <a:schemeClr val="tx1"/>
                          </a:solidFill>
                          <a:effectLst/>
                          <a:latin typeface="+mn-lt"/>
                        </a:rPr>
                        <a:t>este</a:t>
                      </a:r>
                      <a:r>
                        <a:rPr lang="ro-RO" sz="1200" b="1" i="1" spc="170" dirty="0" smtClean="0">
                          <a:solidFill>
                            <a:schemeClr val="tx1"/>
                          </a:solidFill>
                          <a:effectLst/>
                          <a:latin typeface="+mn-lt"/>
                        </a:rPr>
                        <a:t> </a:t>
                      </a:r>
                      <a:r>
                        <a:rPr lang="ro-RO" sz="1200" b="1" i="1" dirty="0" smtClean="0">
                          <a:solidFill>
                            <a:schemeClr val="tx1"/>
                          </a:solidFill>
                          <a:effectLst/>
                          <a:latin typeface="+mn-lt"/>
                        </a:rPr>
                        <a:t>posibil</a:t>
                      </a:r>
                      <a:r>
                        <a:rPr lang="ro-RO" sz="1200" b="1" i="1" spc="175" dirty="0" smtClean="0">
                          <a:solidFill>
                            <a:schemeClr val="tx1"/>
                          </a:solidFill>
                          <a:effectLst/>
                          <a:latin typeface="+mn-lt"/>
                        </a:rPr>
                        <a:t> </a:t>
                      </a:r>
                      <a:r>
                        <a:rPr lang="ro-RO" sz="1200" b="1" i="1" dirty="0" smtClean="0">
                          <a:solidFill>
                            <a:schemeClr val="tx1"/>
                          </a:solidFill>
                          <a:effectLst/>
                          <a:latin typeface="+mn-lt"/>
                        </a:rPr>
                        <a:t>din</a:t>
                      </a:r>
                      <a:r>
                        <a:rPr lang="ro-RO" sz="1200" b="1" i="1" spc="165" dirty="0" smtClean="0">
                          <a:solidFill>
                            <a:schemeClr val="tx1"/>
                          </a:solidFill>
                          <a:effectLst/>
                          <a:latin typeface="+mn-lt"/>
                        </a:rPr>
                        <a:t> </a:t>
                      </a:r>
                      <a:r>
                        <a:rPr lang="ro-RO" sz="1200" b="1" i="1" dirty="0" smtClean="0">
                          <a:solidFill>
                            <a:schemeClr val="tx1"/>
                          </a:solidFill>
                          <a:effectLst/>
                          <a:latin typeface="+mn-lt"/>
                        </a:rPr>
                        <a:t>punct</a:t>
                      </a:r>
                      <a:r>
                        <a:rPr lang="ro-RO" sz="1200" b="1" i="1" spc="185" dirty="0" smtClean="0">
                          <a:solidFill>
                            <a:schemeClr val="tx1"/>
                          </a:solidFill>
                          <a:effectLst/>
                          <a:latin typeface="+mn-lt"/>
                        </a:rPr>
                        <a:t> </a:t>
                      </a:r>
                      <a:r>
                        <a:rPr lang="ro-RO" sz="1200" b="1" i="1" dirty="0" smtClean="0">
                          <a:solidFill>
                            <a:schemeClr val="tx1"/>
                          </a:solidFill>
                          <a:effectLst/>
                          <a:latin typeface="+mn-lt"/>
                        </a:rPr>
                        <a:t>de</a:t>
                      </a:r>
                      <a:r>
                        <a:rPr lang="ro-RO" sz="1200" b="1" i="1" spc="180" dirty="0" smtClean="0">
                          <a:solidFill>
                            <a:schemeClr val="tx1"/>
                          </a:solidFill>
                          <a:effectLst/>
                          <a:latin typeface="+mn-lt"/>
                        </a:rPr>
                        <a:t> </a:t>
                      </a:r>
                      <a:r>
                        <a:rPr lang="ro-RO" sz="1200" b="1" i="1" dirty="0" smtClean="0">
                          <a:solidFill>
                            <a:schemeClr val="tx1"/>
                          </a:solidFill>
                          <a:effectLst/>
                          <a:latin typeface="+mn-lt"/>
                        </a:rPr>
                        <a:t>vedere</a:t>
                      </a:r>
                      <a:r>
                        <a:rPr lang="ro-RO" sz="1200" b="1" i="1" spc="180" dirty="0" smtClean="0">
                          <a:solidFill>
                            <a:schemeClr val="tx1"/>
                          </a:solidFill>
                          <a:effectLst/>
                          <a:latin typeface="+mn-lt"/>
                        </a:rPr>
                        <a:t> </a:t>
                      </a:r>
                      <a:r>
                        <a:rPr lang="ro-RO" sz="1200" b="1" i="1" spc="-5" dirty="0" smtClean="0">
                          <a:solidFill>
                            <a:schemeClr val="tx1"/>
                          </a:solidFill>
                          <a:effectLst/>
                          <a:latin typeface="+mn-lt"/>
                        </a:rPr>
                        <a:t>tehnic</a:t>
                      </a:r>
                      <a:r>
                        <a:rPr lang="ro-RO" sz="1200" b="1" i="1" spc="180" dirty="0" smtClean="0">
                          <a:solidFill>
                            <a:schemeClr val="tx1"/>
                          </a:solidFill>
                          <a:effectLst/>
                          <a:latin typeface="+mn-lt"/>
                        </a:rPr>
                        <a:t> </a:t>
                      </a:r>
                      <a:r>
                        <a:rPr lang="ro-RO" sz="1200" b="1" i="1" dirty="0" smtClean="0">
                          <a:solidFill>
                            <a:schemeClr val="tx1"/>
                          </a:solidFill>
                          <a:effectLst/>
                          <a:latin typeface="+mn-lt"/>
                        </a:rPr>
                        <a:t>(funcție</a:t>
                      </a:r>
                      <a:r>
                        <a:rPr lang="ro-RO" sz="1200" b="1" i="1" spc="175" dirty="0" smtClean="0">
                          <a:solidFill>
                            <a:schemeClr val="tx1"/>
                          </a:solidFill>
                          <a:effectLst/>
                          <a:latin typeface="+mn-lt"/>
                        </a:rPr>
                        <a:t> </a:t>
                      </a:r>
                      <a:r>
                        <a:rPr lang="ro-RO" sz="1200" b="1" i="1" dirty="0" smtClean="0">
                          <a:solidFill>
                            <a:schemeClr val="tx1"/>
                          </a:solidFill>
                          <a:effectLst/>
                          <a:latin typeface="+mn-lt"/>
                        </a:rPr>
                        <a:t>de</a:t>
                      </a:r>
                      <a:r>
                        <a:rPr lang="ro-RO" sz="1200" b="1" i="1" spc="185" dirty="0" smtClean="0">
                          <a:solidFill>
                            <a:schemeClr val="tx1"/>
                          </a:solidFill>
                          <a:effectLst/>
                          <a:latin typeface="+mn-lt"/>
                        </a:rPr>
                        <a:t> </a:t>
                      </a:r>
                      <a:r>
                        <a:rPr lang="ro-RO" sz="1200" b="1" i="1" dirty="0" smtClean="0">
                          <a:solidFill>
                            <a:schemeClr val="tx1"/>
                          </a:solidFill>
                          <a:effectLst/>
                          <a:latin typeface="+mn-lt"/>
                        </a:rPr>
                        <a:t>tipurile</a:t>
                      </a:r>
                      <a:r>
                        <a:rPr lang="ro-RO" sz="1200" b="1" i="1" spc="175" dirty="0" smtClean="0">
                          <a:solidFill>
                            <a:schemeClr val="tx1"/>
                          </a:solidFill>
                          <a:effectLst/>
                          <a:latin typeface="+mn-lt"/>
                        </a:rPr>
                        <a:t> </a:t>
                      </a:r>
                      <a:r>
                        <a:rPr lang="ro-RO" sz="1200" b="1" i="1" dirty="0" smtClean="0">
                          <a:solidFill>
                            <a:schemeClr val="tx1"/>
                          </a:solidFill>
                          <a:effectLst/>
                          <a:latin typeface="+mn-lt"/>
                        </a:rPr>
                        <a:t>de</a:t>
                      </a:r>
                      <a:r>
                        <a:rPr lang="ro-RO" sz="1200" b="1" i="1" spc="185" dirty="0" smtClean="0">
                          <a:solidFill>
                            <a:schemeClr val="tx1"/>
                          </a:solidFill>
                          <a:effectLst/>
                          <a:latin typeface="+mn-lt"/>
                        </a:rPr>
                        <a:t> </a:t>
                      </a:r>
                      <a:r>
                        <a:rPr lang="ro-RO" sz="1200" b="1" i="1" dirty="0" smtClean="0">
                          <a:solidFill>
                            <a:schemeClr val="tx1"/>
                          </a:solidFill>
                          <a:effectLst/>
                          <a:latin typeface="+mn-lt"/>
                        </a:rPr>
                        <a:t>hârtie</a:t>
                      </a:r>
                      <a:r>
                        <a:rPr lang="ro-RO" sz="1200" b="1" i="1" spc="210" dirty="0" smtClean="0">
                          <a:solidFill>
                            <a:schemeClr val="tx1"/>
                          </a:solidFill>
                          <a:effectLst/>
                          <a:latin typeface="+mn-lt"/>
                        </a:rPr>
                        <a:t> </a:t>
                      </a:r>
                      <a:r>
                        <a:rPr lang="ro-RO" sz="1200" b="1" i="1" spc="-5" dirty="0" smtClean="0">
                          <a:solidFill>
                            <a:schemeClr val="tx1"/>
                          </a:solidFill>
                          <a:effectLst/>
                          <a:latin typeface="+mn-lt"/>
                        </a:rPr>
                        <a:t>fabricat</a:t>
                      </a:r>
                      <a:r>
                        <a:rPr lang="ro-RO" sz="1200" b="1" i="1" spc="-10" dirty="0" smtClean="0">
                          <a:solidFill>
                            <a:schemeClr val="tx1"/>
                          </a:solidFill>
                          <a:effectLst/>
                          <a:latin typeface="+mn-lt"/>
                        </a:rPr>
                        <a:t>e),</a:t>
                      </a:r>
                      <a:r>
                        <a:rPr lang="ro-RO" sz="1200" b="1" i="1" dirty="0" smtClean="0">
                          <a:solidFill>
                            <a:schemeClr val="tx1"/>
                          </a:solidFill>
                          <a:effectLst/>
                          <a:latin typeface="+mn-lt"/>
                        </a:rPr>
                        <a:t> </a:t>
                      </a:r>
                      <a:r>
                        <a:rPr lang="ro-RO" sz="1200" b="1" i="1" spc="10" dirty="0" smtClean="0">
                          <a:solidFill>
                            <a:schemeClr val="tx1"/>
                          </a:solidFill>
                          <a:effectLst/>
                          <a:latin typeface="+mn-lt"/>
                        </a:rPr>
                        <a:t> </a:t>
                      </a:r>
                      <a:r>
                        <a:rPr lang="ro-RO" sz="1200" b="1" i="1" dirty="0" smtClean="0">
                          <a:solidFill>
                            <a:schemeClr val="tx1"/>
                          </a:solidFill>
                          <a:effectLst/>
                          <a:latin typeface="+mn-lt"/>
                        </a:rPr>
                        <a:t>prin</a:t>
                      </a:r>
                      <a:r>
                        <a:rPr lang="ro-RO" sz="1200" b="1" i="1" spc="220" dirty="0" smtClean="0">
                          <a:solidFill>
                            <a:schemeClr val="tx1"/>
                          </a:solidFill>
                          <a:effectLst/>
                          <a:latin typeface="+mn-lt"/>
                        </a:rPr>
                        <a:t> </a:t>
                      </a:r>
                      <a:r>
                        <a:rPr lang="ro-RO" sz="1200" b="1" i="1" dirty="0" smtClean="0">
                          <a:solidFill>
                            <a:schemeClr val="tx1"/>
                          </a:solidFill>
                          <a:effectLst/>
                          <a:latin typeface="+mn-lt"/>
                        </a:rPr>
                        <a:t>utilizarea </a:t>
                      </a:r>
                      <a:r>
                        <a:rPr lang="ro-RO" sz="1200" b="1" i="1" spc="5" dirty="0" smtClean="0">
                          <a:solidFill>
                            <a:schemeClr val="tx1"/>
                          </a:solidFill>
                          <a:effectLst/>
                          <a:latin typeface="+mn-lt"/>
                        </a:rPr>
                        <a:t> </a:t>
                      </a:r>
                      <a:r>
                        <a:rPr lang="ro-RO" sz="1200" b="1" i="1" dirty="0" smtClean="0">
                          <a:solidFill>
                            <a:schemeClr val="tx1"/>
                          </a:solidFill>
                          <a:effectLst/>
                          <a:latin typeface="+mn-lt"/>
                        </a:rPr>
                        <a:t>unei </a:t>
                      </a:r>
                      <a:r>
                        <a:rPr lang="ro-RO" sz="1200" b="1" i="1" spc="5" dirty="0" smtClean="0">
                          <a:solidFill>
                            <a:schemeClr val="tx1"/>
                          </a:solidFill>
                          <a:effectLst/>
                          <a:latin typeface="+mn-lt"/>
                        </a:rPr>
                        <a:t> </a:t>
                      </a:r>
                      <a:r>
                        <a:rPr lang="ro-RO" sz="1200" b="1" i="1" dirty="0" smtClean="0">
                          <a:solidFill>
                            <a:schemeClr val="tx1"/>
                          </a:solidFill>
                          <a:effectLst/>
                          <a:latin typeface="+mn-lt"/>
                        </a:rPr>
                        <a:t>combinații  de </a:t>
                      </a:r>
                      <a:r>
                        <a:rPr lang="ro-RO" sz="1200" b="1" i="1" spc="5" dirty="0" smtClean="0">
                          <a:solidFill>
                            <a:schemeClr val="tx1"/>
                          </a:solidFill>
                          <a:effectLst/>
                          <a:latin typeface="+mn-lt"/>
                        </a:rPr>
                        <a:t> </a:t>
                      </a:r>
                      <a:r>
                        <a:rPr lang="ro-RO" sz="1200" b="1" i="1" spc="-5" dirty="0" smtClean="0">
                          <a:solidFill>
                            <a:schemeClr val="tx1"/>
                          </a:solidFill>
                          <a:effectLst/>
                          <a:latin typeface="+mn-lt"/>
                        </a:rPr>
                        <a:t>tehnici</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Calibri" panose="020F0502020204030204" pitchFamily="34" charset="0"/>
                        </a:rPr>
                        <a:t>Reutilizarea</a:t>
                      </a:r>
                      <a:r>
                        <a:rPr lang="en-US" sz="1200" b="0" spc="17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r>
                        <a:rPr lang="en-US" sz="1200" b="0" spc="16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de</a:t>
                      </a:r>
                      <a:r>
                        <a:rPr lang="en-US" sz="1200" b="0" spc="17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proces</a:t>
                      </a:r>
                      <a:r>
                        <a:rPr lang="en-US" sz="1200" b="0" spc="17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pentru</a:t>
                      </a:r>
                      <a:r>
                        <a:rPr lang="en-US" sz="1200" b="0" spc="17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înlocuirea</a:t>
                      </a:r>
                      <a:r>
                        <a:rPr lang="en-US" sz="1200" b="0" spc="16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r>
                        <a:rPr lang="en-US" sz="1200" b="0" spc="12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dulci</a:t>
                      </a:r>
                      <a:r>
                        <a:rPr lang="en-US" sz="1200" b="0" spc="105"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a:t>
                      </a:r>
                      <a:r>
                        <a:rPr lang="en-US" sz="1200" b="0" dirty="0" err="1" smtClean="0">
                          <a:solidFill>
                            <a:schemeClr val="tx1"/>
                          </a:solidFill>
                          <a:effectLst/>
                          <a:latin typeface="Calibri" panose="020F0502020204030204" pitchFamily="34" charset="0"/>
                        </a:rPr>
                        <a:t>recircularea</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apei</a:t>
                      </a:r>
                      <a:r>
                        <a:rPr lang="en-US" sz="1200" b="0" spc="11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și</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alimentare</a:t>
                      </a:r>
                      <a:r>
                        <a:rPr lang="en-US" sz="1200" b="0" spc="120" dirty="0" smtClean="0">
                          <a:solidFill>
                            <a:schemeClr val="tx1"/>
                          </a:solidFill>
                          <a:effectLst/>
                          <a:latin typeface="Calibri" panose="020F0502020204030204" pitchFamily="34" charset="0"/>
                        </a:rPr>
                        <a:t> </a:t>
                      </a:r>
                      <a:r>
                        <a:rPr lang="en-US" sz="1200" b="0" dirty="0" smtClean="0">
                          <a:solidFill>
                            <a:schemeClr val="tx1"/>
                          </a:solidFill>
                          <a:effectLst/>
                          <a:latin typeface="Calibri" panose="020F0502020204030204" pitchFamily="34" charset="0"/>
                        </a:rPr>
                        <a:t>cu</a:t>
                      </a:r>
                      <a:r>
                        <a:rPr lang="en-US" sz="1200" b="0" spc="110"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apă</a:t>
                      </a:r>
                      <a:r>
                        <a:rPr lang="en-US" sz="1200" b="0" spc="105" dirty="0" smtClean="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în</a:t>
                      </a:r>
                      <a:r>
                        <a:rPr lang="en-US" sz="1200" b="0" dirty="0" smtClean="0">
                          <a:solidFill>
                            <a:schemeClr val="tx1"/>
                          </a:solidFill>
                          <a:effectLst/>
                          <a:latin typeface="Calibri" panose="020F0502020204030204" pitchFamily="34" charset="0"/>
                        </a:rPr>
                        <a:t> circuit </a:t>
                      </a:r>
                      <a:r>
                        <a:rPr lang="en-US" sz="1200" b="0" spc="165" dirty="0" smtClean="0">
                          <a:solidFill>
                            <a:schemeClr val="tx1"/>
                          </a:solidFill>
                          <a:effectLst/>
                          <a:latin typeface="Calibri" panose="020F0502020204030204" pitchFamily="34" charset="0"/>
                        </a:rPr>
                        <a:t> </a:t>
                      </a:r>
                      <a:r>
                        <a:rPr lang="en-US" sz="1200" b="0" spc="-5" dirty="0" err="1" smtClean="0">
                          <a:solidFill>
                            <a:schemeClr val="tx1"/>
                          </a:solidFill>
                          <a:effectLst/>
                          <a:latin typeface="Calibri" panose="020F0502020204030204" pitchFamily="34" charset="0"/>
                        </a:rPr>
                        <a:t>închis</a:t>
                      </a:r>
                      <a:r>
                        <a:rPr lang="en-US" sz="1200" b="0" spc="-10" dirty="0" smtClean="0">
                          <a:solidFill>
                            <a:schemeClr val="tx1"/>
                          </a:solidFill>
                          <a:effectLst/>
                          <a:latin typeface="Calibri" panose="020F0502020204030204" pitchFamily="34" charset="0"/>
                        </a:rPr>
                        <a:t>)</a:t>
                      </a:r>
                      <a:endParaRPr lang="en-US" sz="12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Da, apele limpezite rezultate din filtrarea apelor grase (cu conţinut de fibră) de la polidisc (MH6) si unitatea de flotatie (MH7), sunt colectate în rezervoare de apă limpezită, de unde sunt folosite în procesul de destrămare a materiei prime (celuloză). După epurare suplimentară, aceleaşi ape sunt utilizate pentru spălarea sitelor de formare ale maşinilor de fabricaţie hȃrtie.</a:t>
                      </a:r>
                      <a:endParaRPr lang="en-US" sz="1200" kern="1200" dirty="0">
                        <a:solidFill>
                          <a:schemeClr val="dk1"/>
                        </a:solidFill>
                        <a:latin typeface="+mn-lt"/>
                        <a:ea typeface="+mn-ea"/>
                        <a:cs typeface="+mn-cs"/>
                      </a:endParaRPr>
                    </a:p>
                  </a:txBody>
                  <a:tcPr/>
                </a:tc>
                <a:tc>
                  <a:txBody>
                    <a:bodyPr/>
                    <a:lstStyle/>
                    <a:p>
                      <a:pPr algn="l"/>
                      <a:r>
                        <a:rPr lang="en-US" sz="1200" b="0" i="0" dirty="0" err="1" smtClean="0">
                          <a:effectLst/>
                        </a:rPr>
                        <a:t>Apele</a:t>
                      </a:r>
                      <a:r>
                        <a:rPr lang="en-US" sz="1200" b="0" i="0" dirty="0" smtClean="0">
                          <a:effectLst/>
                        </a:rPr>
                        <a:t> </a:t>
                      </a:r>
                      <a:r>
                        <a:rPr lang="en-US" sz="1200" b="0" i="0" dirty="0" err="1" smtClean="0">
                          <a:effectLst/>
                        </a:rPr>
                        <a:t>grase</a:t>
                      </a:r>
                      <a:r>
                        <a:rPr lang="en-US" sz="1200" b="0" i="0" baseline="0" dirty="0" smtClean="0">
                          <a:effectLst/>
                        </a:rPr>
                        <a:t> </a:t>
                      </a:r>
                      <a:r>
                        <a:rPr lang="en-US" sz="1200" b="0" i="0" baseline="0" dirty="0" err="1" smtClean="0">
                          <a:effectLst/>
                        </a:rPr>
                        <a:t>colectate</a:t>
                      </a:r>
                      <a:r>
                        <a:rPr lang="en-US" sz="1200" b="0" i="0" baseline="0" dirty="0" smtClean="0">
                          <a:effectLst/>
                        </a:rPr>
                        <a:t> de la </a:t>
                      </a:r>
                      <a:r>
                        <a:rPr lang="en-US" sz="1200" b="0" i="0" baseline="0" dirty="0" err="1" smtClean="0">
                          <a:effectLst/>
                        </a:rPr>
                        <a:t>masina</a:t>
                      </a:r>
                      <a:r>
                        <a:rPr lang="en-US" sz="1200" b="0" i="0" baseline="0" dirty="0" smtClean="0">
                          <a:effectLst/>
                        </a:rPr>
                        <a:t> de </a:t>
                      </a:r>
                      <a:r>
                        <a:rPr lang="en-US" sz="1200" b="0" i="0" baseline="0" dirty="0" err="1" smtClean="0">
                          <a:effectLst/>
                        </a:rPr>
                        <a:t>fabricatie</a:t>
                      </a:r>
                      <a:r>
                        <a:rPr lang="en-US" sz="1200" b="0" i="0" baseline="0" dirty="0" smtClean="0">
                          <a:effectLst/>
                        </a:rPr>
                        <a:t> </a:t>
                      </a:r>
                      <a:r>
                        <a:rPr lang="en-US" sz="1200" b="0" i="0" baseline="0" dirty="0" err="1" smtClean="0">
                          <a:effectLst/>
                        </a:rPr>
                        <a:t>sunt</a:t>
                      </a:r>
                      <a:r>
                        <a:rPr lang="en-US" sz="1200" b="0" i="0" baseline="0" dirty="0" smtClean="0">
                          <a:effectLst/>
                        </a:rPr>
                        <a:t> </a:t>
                      </a:r>
                      <a:r>
                        <a:rPr lang="en-US" sz="1200" b="0" i="0" baseline="0" dirty="0" err="1" smtClean="0">
                          <a:effectLst/>
                        </a:rPr>
                        <a:t>tratate</a:t>
                      </a:r>
                      <a:r>
                        <a:rPr lang="en-US" sz="1200" b="0" i="0" baseline="0" dirty="0" smtClean="0">
                          <a:effectLst/>
                        </a:rPr>
                        <a:t>, </a:t>
                      </a:r>
                      <a:r>
                        <a:rPr lang="en-US" sz="1200" b="0" i="0" baseline="0" dirty="0" err="1" smtClean="0">
                          <a:effectLst/>
                        </a:rPr>
                        <a:t>functie</a:t>
                      </a:r>
                      <a:r>
                        <a:rPr lang="en-US" sz="1200" b="0" i="0" baseline="0" dirty="0" smtClean="0">
                          <a:effectLst/>
                        </a:rPr>
                        <a:t> de </a:t>
                      </a:r>
                      <a:r>
                        <a:rPr lang="en-US" sz="1200" b="0" i="0" baseline="0" dirty="0" err="1" smtClean="0">
                          <a:effectLst/>
                        </a:rPr>
                        <a:t>calitatea</a:t>
                      </a:r>
                      <a:r>
                        <a:rPr lang="en-US" sz="1200" b="0" i="0" baseline="0" dirty="0" smtClean="0">
                          <a:effectLst/>
                        </a:rPr>
                        <a:t> </a:t>
                      </a:r>
                      <a:r>
                        <a:rPr lang="en-US" sz="1200" b="0" i="0" baseline="0" dirty="0" err="1" smtClean="0">
                          <a:effectLst/>
                        </a:rPr>
                        <a:t>lor</a:t>
                      </a:r>
                      <a:r>
                        <a:rPr lang="en-US" sz="1200" b="0" i="0" baseline="0" dirty="0" smtClean="0">
                          <a:effectLst/>
                        </a:rPr>
                        <a:t>, in </a:t>
                      </a:r>
                      <a:r>
                        <a:rPr lang="en-US" sz="1200" b="0" i="0" baseline="0" dirty="0" err="1" smtClean="0">
                          <a:effectLst/>
                        </a:rPr>
                        <a:t>celula</a:t>
                      </a:r>
                      <a:r>
                        <a:rPr lang="en-US" sz="1200" b="0" i="0" baseline="0" dirty="0" smtClean="0">
                          <a:effectLst/>
                        </a:rPr>
                        <a:t> de </a:t>
                      </a:r>
                      <a:r>
                        <a:rPr lang="en-US" sz="1200" b="0" i="0" baseline="0" dirty="0" err="1" smtClean="0">
                          <a:effectLst/>
                        </a:rPr>
                        <a:t>flotatie</a:t>
                      </a:r>
                      <a:r>
                        <a:rPr lang="en-US" sz="1200" b="0" i="0" baseline="0" dirty="0" smtClean="0">
                          <a:effectLst/>
                        </a:rPr>
                        <a:t> de </a:t>
                      </a:r>
                      <a:r>
                        <a:rPr lang="en-US" sz="1200" b="0" i="0" baseline="0" dirty="0" err="1" smtClean="0">
                          <a:effectLst/>
                        </a:rPr>
                        <a:t>pe</a:t>
                      </a:r>
                      <a:r>
                        <a:rPr lang="en-US" sz="1200" b="0" i="0" baseline="0" dirty="0" smtClean="0">
                          <a:effectLst/>
                        </a:rPr>
                        <a:t> </a:t>
                      </a:r>
                      <a:r>
                        <a:rPr lang="en-US" sz="1200" b="0" i="0" baseline="0" dirty="0" err="1" smtClean="0">
                          <a:effectLst/>
                        </a:rPr>
                        <a:t>circuitul</a:t>
                      </a:r>
                      <a:r>
                        <a:rPr lang="en-US" sz="1200" b="0" i="0" baseline="0" dirty="0" smtClean="0">
                          <a:effectLst/>
                        </a:rPr>
                        <a:t> </a:t>
                      </a:r>
                      <a:r>
                        <a:rPr lang="en-US" sz="1200" b="0" i="0" baseline="0" dirty="0" err="1" smtClean="0">
                          <a:effectLst/>
                        </a:rPr>
                        <a:t>masinii</a:t>
                      </a:r>
                      <a:r>
                        <a:rPr lang="en-US" sz="1200" b="0" i="0" baseline="0" dirty="0" smtClean="0">
                          <a:effectLst/>
                        </a:rPr>
                        <a:t> </a:t>
                      </a:r>
                      <a:r>
                        <a:rPr lang="en-US" sz="1200" b="0" i="0" baseline="0" dirty="0" err="1" smtClean="0">
                          <a:effectLst/>
                        </a:rPr>
                        <a:t>si</a:t>
                      </a:r>
                      <a:r>
                        <a:rPr lang="en-US" sz="1200" b="0" i="0" baseline="0" dirty="0" smtClean="0">
                          <a:effectLst/>
                        </a:rPr>
                        <a:t> in </a:t>
                      </a:r>
                      <a:r>
                        <a:rPr lang="en-US" sz="1200" b="0" i="0" baseline="0" dirty="0" err="1" smtClean="0">
                          <a:effectLst/>
                        </a:rPr>
                        <a:t>statia</a:t>
                      </a:r>
                      <a:r>
                        <a:rPr lang="en-US" sz="1200" b="0" i="0" baseline="0" dirty="0" smtClean="0">
                          <a:effectLst/>
                        </a:rPr>
                        <a:t> de </a:t>
                      </a:r>
                      <a:r>
                        <a:rPr lang="en-US" sz="1200" b="0" i="0" baseline="0" dirty="0" err="1" smtClean="0">
                          <a:effectLst/>
                        </a:rPr>
                        <a:t>tratare</a:t>
                      </a:r>
                      <a:r>
                        <a:rPr lang="en-US" sz="1200" b="0" i="0" baseline="0" dirty="0" smtClean="0">
                          <a:effectLst/>
                        </a:rPr>
                        <a:t> ape </a:t>
                      </a:r>
                      <a:r>
                        <a:rPr lang="en-US" sz="1200" b="0" i="0" baseline="0" dirty="0" err="1" smtClean="0">
                          <a:effectLst/>
                        </a:rPr>
                        <a:t>uzate</a:t>
                      </a:r>
                      <a:r>
                        <a:rPr lang="en-US" sz="1200" b="0" i="0" baseline="0" dirty="0" smtClean="0">
                          <a:effectLst/>
                        </a:rPr>
                        <a:t>.</a:t>
                      </a:r>
                    </a:p>
                    <a:p>
                      <a:pPr algn="l"/>
                      <a:r>
                        <a:rPr lang="en-US" sz="1200" b="0" i="0" baseline="0" dirty="0" err="1" smtClean="0">
                          <a:effectLst/>
                        </a:rPr>
                        <a:t>Rezulta</a:t>
                      </a:r>
                      <a:r>
                        <a:rPr lang="en-US" sz="1200" b="0" i="0" baseline="0" dirty="0" smtClean="0">
                          <a:effectLst/>
                        </a:rPr>
                        <a:t> </a:t>
                      </a:r>
                      <a:r>
                        <a:rPr lang="en-US" sz="1200" b="0" i="0" baseline="0" dirty="0" err="1" smtClean="0">
                          <a:effectLst/>
                        </a:rPr>
                        <a:t>mai</a:t>
                      </a:r>
                      <a:r>
                        <a:rPr lang="en-US" sz="1200" b="0" i="0" baseline="0" dirty="0" smtClean="0">
                          <a:effectLst/>
                        </a:rPr>
                        <a:t> </a:t>
                      </a:r>
                      <a:r>
                        <a:rPr lang="en-US" sz="1200" b="0" i="0" baseline="0" dirty="0" err="1" smtClean="0">
                          <a:effectLst/>
                        </a:rPr>
                        <a:t>multe</a:t>
                      </a:r>
                      <a:r>
                        <a:rPr lang="en-US" sz="1200" b="0" i="0" baseline="0" dirty="0" smtClean="0">
                          <a:effectLst/>
                        </a:rPr>
                        <a:t> </a:t>
                      </a:r>
                      <a:r>
                        <a:rPr lang="en-US" sz="1200" b="0" i="0" baseline="0" dirty="0" err="1" smtClean="0">
                          <a:effectLst/>
                        </a:rPr>
                        <a:t>calitati</a:t>
                      </a:r>
                      <a:r>
                        <a:rPr lang="en-US" sz="1200" b="0" i="0" baseline="0" dirty="0" smtClean="0">
                          <a:effectLst/>
                        </a:rPr>
                        <a:t> de ape care se </a:t>
                      </a:r>
                      <a:r>
                        <a:rPr lang="en-US" sz="1200" b="0" i="0" baseline="0" dirty="0" err="1" smtClean="0">
                          <a:effectLst/>
                        </a:rPr>
                        <a:t>reintorc</a:t>
                      </a:r>
                      <a:r>
                        <a:rPr lang="en-US" sz="1200" b="0" i="0" baseline="0" dirty="0" smtClean="0">
                          <a:effectLst/>
                        </a:rPr>
                        <a:t> in </a:t>
                      </a:r>
                      <a:r>
                        <a:rPr lang="en-US" sz="1200" b="0" i="0" baseline="0" dirty="0" err="1" smtClean="0">
                          <a:effectLst/>
                        </a:rPr>
                        <a:t>diferite</a:t>
                      </a:r>
                      <a:r>
                        <a:rPr lang="en-US" sz="1200" b="0" i="0" baseline="0" dirty="0" smtClean="0">
                          <a:effectLst/>
                        </a:rPr>
                        <a:t> </a:t>
                      </a:r>
                      <a:r>
                        <a:rPr lang="en-US" sz="1200" b="0" i="0" baseline="0" dirty="0" err="1" smtClean="0">
                          <a:effectLst/>
                        </a:rPr>
                        <a:t>puncte</a:t>
                      </a:r>
                      <a:r>
                        <a:rPr lang="en-US" sz="1200" b="0" i="0" baseline="0" dirty="0" smtClean="0">
                          <a:effectLst/>
                        </a:rPr>
                        <a:t> ale </a:t>
                      </a:r>
                      <a:r>
                        <a:rPr lang="en-US" sz="1200" b="0" i="0" baseline="0" dirty="0" err="1" smtClean="0">
                          <a:effectLst/>
                        </a:rPr>
                        <a:t>procesului</a:t>
                      </a:r>
                      <a:r>
                        <a:rPr lang="en-US" sz="1200" b="0" i="0" baseline="0" dirty="0" smtClean="0">
                          <a:effectLst/>
                        </a:rPr>
                        <a:t>.</a:t>
                      </a:r>
                      <a:endParaRPr lang="en-US" sz="1200" b="0" i="0" dirty="0">
                        <a:effectLst/>
                      </a:endParaRPr>
                    </a:p>
                  </a:txBody>
                  <a:tcPr/>
                </a:tc>
                <a:tc>
                  <a:txBody>
                    <a:bodyPr/>
                    <a:lstStyle/>
                    <a:p>
                      <a:pPr algn="l"/>
                      <a:r>
                        <a:rPr lang="en-US" sz="1200" b="0" i="0" dirty="0" err="1" smtClean="0">
                          <a:effectLst/>
                        </a:rPr>
                        <a:t>Apele</a:t>
                      </a:r>
                      <a:r>
                        <a:rPr lang="en-US" sz="1200" b="0" i="0" dirty="0" smtClean="0">
                          <a:effectLst/>
                        </a:rPr>
                        <a:t> </a:t>
                      </a:r>
                      <a:r>
                        <a:rPr lang="en-US" sz="1200" b="0" i="0" dirty="0" err="1" smtClean="0">
                          <a:effectLst/>
                        </a:rPr>
                        <a:t>grase</a:t>
                      </a:r>
                      <a:r>
                        <a:rPr lang="en-US" sz="1200" b="0" i="0" baseline="0" dirty="0" smtClean="0">
                          <a:effectLst/>
                        </a:rPr>
                        <a:t> </a:t>
                      </a:r>
                      <a:r>
                        <a:rPr lang="en-US" sz="1200" b="0" i="0" baseline="0" dirty="0" err="1" smtClean="0">
                          <a:effectLst/>
                        </a:rPr>
                        <a:t>colectate</a:t>
                      </a:r>
                      <a:r>
                        <a:rPr lang="en-US" sz="1200" b="0" i="0" baseline="0" dirty="0" smtClean="0">
                          <a:effectLst/>
                        </a:rPr>
                        <a:t> de la </a:t>
                      </a:r>
                      <a:r>
                        <a:rPr lang="en-US" sz="1200" b="0" i="0" baseline="0" dirty="0" err="1" smtClean="0">
                          <a:effectLst/>
                        </a:rPr>
                        <a:t>masina</a:t>
                      </a:r>
                      <a:r>
                        <a:rPr lang="en-US" sz="1200" b="0" i="0" baseline="0" dirty="0" smtClean="0">
                          <a:effectLst/>
                        </a:rPr>
                        <a:t> de </a:t>
                      </a:r>
                      <a:r>
                        <a:rPr lang="en-US" sz="1200" b="0" i="0" baseline="0" dirty="0" err="1" smtClean="0">
                          <a:effectLst/>
                        </a:rPr>
                        <a:t>fabricatie</a:t>
                      </a:r>
                      <a:r>
                        <a:rPr lang="en-US" sz="1200" b="0" i="0" baseline="0" dirty="0" smtClean="0">
                          <a:effectLst/>
                        </a:rPr>
                        <a:t> </a:t>
                      </a:r>
                      <a:r>
                        <a:rPr lang="en-US" sz="1200" b="0" i="0" baseline="0" dirty="0" err="1" smtClean="0">
                          <a:effectLst/>
                        </a:rPr>
                        <a:t>sunt</a:t>
                      </a:r>
                      <a:r>
                        <a:rPr lang="en-US" sz="1200" b="0" i="0" baseline="0" dirty="0" smtClean="0">
                          <a:effectLst/>
                        </a:rPr>
                        <a:t> </a:t>
                      </a:r>
                      <a:r>
                        <a:rPr lang="en-US" sz="1200" b="0" i="0" baseline="0" dirty="0" err="1" smtClean="0">
                          <a:effectLst/>
                        </a:rPr>
                        <a:t>tratate</a:t>
                      </a:r>
                      <a:r>
                        <a:rPr lang="en-US" sz="1200" b="0" i="0" baseline="0" dirty="0" smtClean="0">
                          <a:effectLst/>
                        </a:rPr>
                        <a:t>, </a:t>
                      </a:r>
                      <a:r>
                        <a:rPr lang="en-US" sz="1200" b="0" i="0" baseline="0" dirty="0" err="1" smtClean="0">
                          <a:effectLst/>
                        </a:rPr>
                        <a:t>functie</a:t>
                      </a:r>
                      <a:r>
                        <a:rPr lang="en-US" sz="1200" b="0" i="0" baseline="0" dirty="0" smtClean="0">
                          <a:effectLst/>
                        </a:rPr>
                        <a:t> de </a:t>
                      </a:r>
                      <a:r>
                        <a:rPr lang="en-US" sz="1200" b="0" i="0" baseline="0" dirty="0" err="1" smtClean="0">
                          <a:effectLst/>
                        </a:rPr>
                        <a:t>calitatea</a:t>
                      </a:r>
                      <a:r>
                        <a:rPr lang="en-US" sz="1200" b="0" i="0" baseline="0" dirty="0" smtClean="0">
                          <a:effectLst/>
                        </a:rPr>
                        <a:t> </a:t>
                      </a:r>
                      <a:r>
                        <a:rPr lang="en-US" sz="1200" b="0" i="0" baseline="0" dirty="0" err="1" smtClean="0">
                          <a:effectLst/>
                        </a:rPr>
                        <a:t>lor</a:t>
                      </a:r>
                      <a:r>
                        <a:rPr lang="en-US" sz="1200" b="0" i="0" baseline="0" dirty="0" smtClean="0">
                          <a:effectLst/>
                        </a:rPr>
                        <a:t>, in </a:t>
                      </a:r>
                      <a:r>
                        <a:rPr lang="en-US" sz="1200" b="0" i="0" baseline="0" dirty="0" err="1" smtClean="0">
                          <a:effectLst/>
                        </a:rPr>
                        <a:t>celula</a:t>
                      </a:r>
                      <a:r>
                        <a:rPr lang="en-US" sz="1200" b="0" i="0" baseline="0" dirty="0" smtClean="0">
                          <a:effectLst/>
                        </a:rPr>
                        <a:t> de </a:t>
                      </a:r>
                      <a:r>
                        <a:rPr lang="en-US" sz="1200" b="0" i="0" baseline="0" dirty="0" err="1" smtClean="0">
                          <a:effectLst/>
                        </a:rPr>
                        <a:t>flotatie</a:t>
                      </a:r>
                      <a:r>
                        <a:rPr lang="en-US" sz="1200" b="0" i="0" baseline="0" dirty="0" smtClean="0">
                          <a:effectLst/>
                        </a:rPr>
                        <a:t> de </a:t>
                      </a:r>
                      <a:r>
                        <a:rPr lang="en-US" sz="1200" b="0" i="0" baseline="0" dirty="0" err="1" smtClean="0">
                          <a:effectLst/>
                        </a:rPr>
                        <a:t>pe</a:t>
                      </a:r>
                      <a:r>
                        <a:rPr lang="en-US" sz="1200" b="0" i="0" baseline="0" dirty="0" smtClean="0">
                          <a:effectLst/>
                        </a:rPr>
                        <a:t> </a:t>
                      </a:r>
                      <a:r>
                        <a:rPr lang="en-US" sz="1200" b="0" i="0" baseline="0" dirty="0" err="1" smtClean="0">
                          <a:effectLst/>
                        </a:rPr>
                        <a:t>circuitul</a:t>
                      </a:r>
                      <a:r>
                        <a:rPr lang="en-US" sz="1200" b="0" i="0" baseline="0" dirty="0" smtClean="0">
                          <a:effectLst/>
                        </a:rPr>
                        <a:t> </a:t>
                      </a:r>
                      <a:r>
                        <a:rPr lang="en-US" sz="1200" b="0" i="0" baseline="0" dirty="0" err="1" smtClean="0">
                          <a:effectLst/>
                        </a:rPr>
                        <a:t>masinii</a:t>
                      </a:r>
                      <a:r>
                        <a:rPr lang="en-US" sz="1200" b="0" i="0" baseline="0" dirty="0" smtClean="0">
                          <a:effectLst/>
                        </a:rPr>
                        <a:t> </a:t>
                      </a:r>
                      <a:r>
                        <a:rPr lang="en-US" sz="1200" b="0" i="0" baseline="0" dirty="0" err="1" smtClean="0">
                          <a:effectLst/>
                        </a:rPr>
                        <a:t>si</a:t>
                      </a:r>
                      <a:r>
                        <a:rPr lang="en-US" sz="1200" b="0" i="0" baseline="0" dirty="0" smtClean="0">
                          <a:effectLst/>
                        </a:rPr>
                        <a:t> in </a:t>
                      </a:r>
                      <a:r>
                        <a:rPr lang="en-US" sz="1200" b="0" i="0" baseline="0" dirty="0" err="1" smtClean="0">
                          <a:effectLst/>
                        </a:rPr>
                        <a:t>statia</a:t>
                      </a:r>
                      <a:r>
                        <a:rPr lang="en-US" sz="1200" b="0" i="0" baseline="0" dirty="0" smtClean="0">
                          <a:effectLst/>
                        </a:rPr>
                        <a:t> de </a:t>
                      </a:r>
                      <a:r>
                        <a:rPr lang="en-US" sz="1200" b="0" i="0" baseline="0" dirty="0" err="1" smtClean="0">
                          <a:effectLst/>
                        </a:rPr>
                        <a:t>tratare</a:t>
                      </a:r>
                      <a:r>
                        <a:rPr lang="en-US" sz="1200" b="0" i="0" baseline="0" dirty="0" smtClean="0">
                          <a:effectLst/>
                        </a:rPr>
                        <a:t> ape </a:t>
                      </a:r>
                      <a:r>
                        <a:rPr lang="en-US" sz="1200" b="0" i="0" baseline="0" dirty="0" err="1" smtClean="0">
                          <a:effectLst/>
                        </a:rPr>
                        <a:t>uzate</a:t>
                      </a:r>
                      <a:r>
                        <a:rPr lang="en-US" sz="1200" b="0" i="0" baseline="0" dirty="0" smtClean="0">
                          <a:effectLst/>
                        </a:rPr>
                        <a:t>.</a:t>
                      </a:r>
                    </a:p>
                    <a:p>
                      <a:pPr algn="l"/>
                      <a:r>
                        <a:rPr lang="en-US" sz="1200" b="0" i="0" baseline="0" dirty="0" err="1" smtClean="0">
                          <a:effectLst/>
                        </a:rPr>
                        <a:t>Rezulta</a:t>
                      </a:r>
                      <a:r>
                        <a:rPr lang="en-US" sz="1200" b="0" i="0" baseline="0" dirty="0" smtClean="0">
                          <a:effectLst/>
                        </a:rPr>
                        <a:t> </a:t>
                      </a:r>
                      <a:r>
                        <a:rPr lang="en-US" sz="1200" b="0" i="0" baseline="0" dirty="0" err="1" smtClean="0">
                          <a:effectLst/>
                        </a:rPr>
                        <a:t>mai</a:t>
                      </a:r>
                      <a:r>
                        <a:rPr lang="en-US" sz="1200" b="0" i="0" baseline="0" dirty="0" smtClean="0">
                          <a:effectLst/>
                        </a:rPr>
                        <a:t> </a:t>
                      </a:r>
                      <a:r>
                        <a:rPr lang="en-US" sz="1200" b="0" i="0" baseline="0" dirty="0" err="1" smtClean="0">
                          <a:effectLst/>
                        </a:rPr>
                        <a:t>multe</a:t>
                      </a:r>
                      <a:r>
                        <a:rPr lang="en-US" sz="1200" b="0" i="0" baseline="0" dirty="0" smtClean="0">
                          <a:effectLst/>
                        </a:rPr>
                        <a:t> </a:t>
                      </a:r>
                      <a:r>
                        <a:rPr lang="en-US" sz="1200" b="0" i="0" baseline="0" dirty="0" err="1" smtClean="0">
                          <a:effectLst/>
                        </a:rPr>
                        <a:t>calitati</a:t>
                      </a:r>
                      <a:r>
                        <a:rPr lang="en-US" sz="1200" b="0" i="0" baseline="0" dirty="0" smtClean="0">
                          <a:effectLst/>
                        </a:rPr>
                        <a:t> de ape care se </a:t>
                      </a:r>
                      <a:r>
                        <a:rPr lang="en-US" sz="1200" b="0" i="0" baseline="0" dirty="0" err="1" smtClean="0">
                          <a:effectLst/>
                        </a:rPr>
                        <a:t>reintorc</a:t>
                      </a:r>
                      <a:r>
                        <a:rPr lang="en-US" sz="1200" b="0" i="0" baseline="0" dirty="0" smtClean="0">
                          <a:effectLst/>
                        </a:rPr>
                        <a:t> in </a:t>
                      </a:r>
                      <a:r>
                        <a:rPr lang="en-US" sz="1200" b="0" i="0" baseline="0" dirty="0" err="1" smtClean="0">
                          <a:effectLst/>
                        </a:rPr>
                        <a:t>diferite</a:t>
                      </a:r>
                      <a:r>
                        <a:rPr lang="en-US" sz="1200" b="0" i="0" baseline="0" dirty="0" smtClean="0">
                          <a:effectLst/>
                        </a:rPr>
                        <a:t> </a:t>
                      </a:r>
                      <a:r>
                        <a:rPr lang="en-US" sz="1200" b="0" i="0" baseline="0" dirty="0" err="1" smtClean="0">
                          <a:effectLst/>
                        </a:rPr>
                        <a:t>puncte</a:t>
                      </a:r>
                      <a:r>
                        <a:rPr lang="en-US" sz="1200" b="0" i="0" baseline="0" dirty="0" smtClean="0">
                          <a:effectLst/>
                        </a:rPr>
                        <a:t> ale </a:t>
                      </a:r>
                      <a:r>
                        <a:rPr lang="en-US" sz="1200" b="0" i="0" baseline="0" dirty="0" err="1" smtClean="0">
                          <a:effectLst/>
                        </a:rPr>
                        <a:t>procesului</a:t>
                      </a:r>
                      <a:r>
                        <a:rPr lang="en-US" sz="1200" b="0" i="0" baseline="0" dirty="0" smtClean="0">
                          <a:effectLst/>
                        </a:rPr>
                        <a:t>.</a:t>
                      </a:r>
                      <a:endParaRPr lang="en-US" sz="1200" b="0" i="0" dirty="0" smtClean="0">
                        <a:effectLst/>
                      </a:endParaRPr>
                    </a:p>
                    <a:p>
                      <a:pPr algn="ctr"/>
                      <a:endParaRPr lang="en-US" sz="1400" b="1" i="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73947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1066368"/>
              </p:ext>
            </p:extLst>
          </p:nvPr>
        </p:nvGraphicFramePr>
        <p:xfrm>
          <a:off x="304800" y="334773"/>
          <a:ext cx="8534400" cy="4397185"/>
        </p:xfrm>
        <a:graphic>
          <a:graphicData uri="http://schemas.openxmlformats.org/drawingml/2006/table">
            <a:tbl>
              <a:tblPr firstRow="1" bandRow="1">
                <a:tableStyleId>{5C22544A-7EE6-4342-B048-85BDC9FD1C3A}</a:tableStyleId>
              </a:tblPr>
              <a:tblGrid>
                <a:gridCol w="2133600"/>
                <a:gridCol w="2133600"/>
                <a:gridCol w="2133600"/>
                <a:gridCol w="2133600"/>
              </a:tblGrid>
              <a:tr h="331977">
                <a:tc gridSpan="4">
                  <a:txBody>
                    <a:bodyPr/>
                    <a:lstStyle/>
                    <a:p>
                      <a:pPr algn="ctr"/>
                      <a:r>
                        <a:rPr lang="en-US" dirty="0" smtClean="0"/>
                        <a:t>Managementul </a:t>
                      </a:r>
                      <a:r>
                        <a:rPr lang="en-US" dirty="0" err="1" smtClean="0"/>
                        <a:t>apei</a:t>
                      </a:r>
                      <a:r>
                        <a:rPr lang="en-US" dirty="0" smtClean="0"/>
                        <a:t> </a:t>
                      </a:r>
                      <a:r>
                        <a:rPr lang="en-US" dirty="0" err="1" smtClean="0"/>
                        <a:t>si</a:t>
                      </a:r>
                      <a:r>
                        <a:rPr lang="en-US" dirty="0" smtClean="0"/>
                        <a:t> al </a:t>
                      </a:r>
                      <a:r>
                        <a:rPr lang="en-US" dirty="0" err="1" smtClean="0"/>
                        <a:t>apelor</a:t>
                      </a:r>
                      <a:r>
                        <a:rPr lang="en-US" dirty="0" smtClean="0"/>
                        <a:t> reziduale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197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mn-lt"/>
                        </a:rPr>
                        <a:t>BAT 5</a:t>
                      </a:r>
                      <a:r>
                        <a:rPr lang="en-US" sz="1200" b="0" dirty="0" smtClean="0">
                          <a:solidFill>
                            <a:schemeClr val="tx1"/>
                          </a:solidFill>
                          <a:effectLst/>
                          <a:latin typeface="+mn-lt"/>
                        </a:rPr>
                        <a:t>. </a:t>
                      </a:r>
                      <a:r>
                        <a:rPr lang="ro-RO" sz="1200" b="1" i="1" dirty="0" smtClean="0">
                          <a:solidFill>
                            <a:schemeClr val="tx1"/>
                          </a:solidFill>
                          <a:effectLst/>
                          <a:latin typeface="+mn-lt"/>
                        </a:rPr>
                        <a:t>Pentru</a:t>
                      </a:r>
                      <a:r>
                        <a:rPr lang="ro-RO" sz="1200" b="1" i="1" spc="125" dirty="0" smtClean="0">
                          <a:solidFill>
                            <a:schemeClr val="tx1"/>
                          </a:solidFill>
                          <a:effectLst/>
                          <a:latin typeface="+mn-lt"/>
                        </a:rPr>
                        <a:t> </a:t>
                      </a:r>
                      <a:r>
                        <a:rPr lang="ro-RO" sz="1200" b="1" i="1" dirty="0" smtClean="0">
                          <a:solidFill>
                            <a:schemeClr val="tx1"/>
                          </a:solidFill>
                          <a:effectLst/>
                          <a:latin typeface="+mn-lt"/>
                        </a:rPr>
                        <a:t>a</a:t>
                      </a:r>
                      <a:r>
                        <a:rPr lang="ro-RO" sz="1200" b="1" i="1" spc="115" dirty="0" smtClean="0">
                          <a:solidFill>
                            <a:schemeClr val="tx1"/>
                          </a:solidFill>
                          <a:effectLst/>
                          <a:latin typeface="+mn-lt"/>
                        </a:rPr>
                        <a:t> </a:t>
                      </a:r>
                      <a:r>
                        <a:rPr lang="ro-RO" sz="1200" b="1" i="1" dirty="0" smtClean="0">
                          <a:solidFill>
                            <a:schemeClr val="tx1"/>
                          </a:solidFill>
                          <a:effectLst/>
                          <a:latin typeface="+mn-lt"/>
                        </a:rPr>
                        <a:t>reduce</a:t>
                      </a:r>
                      <a:r>
                        <a:rPr lang="ro-RO" sz="1200" b="1" i="1" spc="120" dirty="0" smtClean="0">
                          <a:solidFill>
                            <a:schemeClr val="tx1"/>
                          </a:solidFill>
                          <a:effectLst/>
                          <a:latin typeface="+mn-lt"/>
                        </a:rPr>
                        <a:t> </a:t>
                      </a:r>
                      <a:r>
                        <a:rPr lang="ro-RO" sz="1200" b="1" i="1" dirty="0" smtClean="0">
                          <a:solidFill>
                            <a:schemeClr val="tx1"/>
                          </a:solidFill>
                          <a:effectLst/>
                          <a:latin typeface="+mn-lt"/>
                        </a:rPr>
                        <a:t>consumul</a:t>
                      </a:r>
                      <a:r>
                        <a:rPr lang="ro-RO" sz="1200" b="1" i="1" spc="120" dirty="0" smtClean="0">
                          <a:solidFill>
                            <a:schemeClr val="tx1"/>
                          </a:solidFill>
                          <a:effectLst/>
                          <a:latin typeface="+mn-lt"/>
                        </a:rPr>
                        <a:t> </a:t>
                      </a:r>
                      <a:r>
                        <a:rPr lang="ro-RO" sz="1200" b="1" i="1" dirty="0" smtClean="0">
                          <a:solidFill>
                            <a:schemeClr val="tx1"/>
                          </a:solidFill>
                          <a:effectLst/>
                          <a:latin typeface="+mn-lt"/>
                        </a:rPr>
                        <a:t>de</a:t>
                      </a:r>
                      <a:r>
                        <a:rPr lang="ro-RO" sz="1200" b="1" i="1" spc="120" dirty="0" smtClean="0">
                          <a:solidFill>
                            <a:schemeClr val="tx1"/>
                          </a:solidFill>
                          <a:effectLst/>
                          <a:latin typeface="+mn-lt"/>
                        </a:rPr>
                        <a:t> </a:t>
                      </a:r>
                      <a:r>
                        <a:rPr lang="ro-RO" sz="1200" b="1" i="1" dirty="0" smtClean="0">
                          <a:solidFill>
                            <a:schemeClr val="tx1"/>
                          </a:solidFill>
                          <a:effectLst/>
                          <a:latin typeface="+mn-lt"/>
                        </a:rPr>
                        <a:t>apă</a:t>
                      </a:r>
                      <a:r>
                        <a:rPr lang="ro-RO" sz="1200" b="1" i="1" spc="125" dirty="0" smtClean="0">
                          <a:solidFill>
                            <a:schemeClr val="tx1"/>
                          </a:solidFill>
                          <a:effectLst/>
                          <a:latin typeface="+mn-lt"/>
                        </a:rPr>
                        <a:t> </a:t>
                      </a:r>
                      <a:r>
                        <a:rPr lang="ro-RO" sz="1200" b="1" i="1" dirty="0" smtClean="0">
                          <a:solidFill>
                            <a:schemeClr val="tx1"/>
                          </a:solidFill>
                          <a:effectLst/>
                          <a:latin typeface="+mn-lt"/>
                        </a:rPr>
                        <a:t>dulce</a:t>
                      </a:r>
                      <a:r>
                        <a:rPr lang="ro-RO" sz="1200" b="1" i="1" spc="115" dirty="0" smtClean="0">
                          <a:solidFill>
                            <a:schemeClr val="tx1"/>
                          </a:solidFill>
                          <a:effectLst/>
                          <a:latin typeface="+mn-lt"/>
                        </a:rPr>
                        <a:t> </a:t>
                      </a:r>
                      <a:r>
                        <a:rPr lang="ro-RO" sz="1200" b="1" i="1" dirty="0" smtClean="0">
                          <a:solidFill>
                            <a:schemeClr val="tx1"/>
                          </a:solidFill>
                          <a:effectLst/>
                          <a:latin typeface="+mn-lt"/>
                        </a:rPr>
                        <a:t>și</a:t>
                      </a:r>
                      <a:r>
                        <a:rPr lang="ro-RO" sz="1200" b="1" i="1" spc="120" dirty="0" smtClean="0">
                          <a:solidFill>
                            <a:schemeClr val="tx1"/>
                          </a:solidFill>
                          <a:effectLst/>
                          <a:latin typeface="+mn-lt"/>
                        </a:rPr>
                        <a:t> </a:t>
                      </a:r>
                      <a:r>
                        <a:rPr lang="ro-RO" sz="1200" b="1" i="1" dirty="0" smtClean="0">
                          <a:solidFill>
                            <a:schemeClr val="tx1"/>
                          </a:solidFill>
                          <a:effectLst/>
                          <a:latin typeface="+mn-lt"/>
                        </a:rPr>
                        <a:t>generarea</a:t>
                      </a:r>
                      <a:r>
                        <a:rPr lang="ro-RO" sz="1200" b="1" i="1" spc="115" dirty="0" smtClean="0">
                          <a:solidFill>
                            <a:schemeClr val="tx1"/>
                          </a:solidFill>
                          <a:effectLst/>
                          <a:latin typeface="+mn-lt"/>
                        </a:rPr>
                        <a:t> </a:t>
                      </a:r>
                      <a:r>
                        <a:rPr lang="ro-RO" sz="1200" b="1" i="1" dirty="0" smtClean="0">
                          <a:solidFill>
                            <a:schemeClr val="tx1"/>
                          </a:solidFill>
                          <a:effectLst/>
                          <a:latin typeface="+mn-lt"/>
                        </a:rPr>
                        <a:t>de</a:t>
                      </a:r>
                      <a:r>
                        <a:rPr lang="ro-RO" sz="1200" b="1" i="1" spc="120" dirty="0" smtClean="0">
                          <a:solidFill>
                            <a:schemeClr val="tx1"/>
                          </a:solidFill>
                          <a:effectLst/>
                          <a:latin typeface="+mn-lt"/>
                        </a:rPr>
                        <a:t> </a:t>
                      </a:r>
                      <a:r>
                        <a:rPr lang="ro-RO" sz="1200" b="1" i="1" dirty="0" smtClean="0">
                          <a:solidFill>
                            <a:schemeClr val="tx1"/>
                          </a:solidFill>
                          <a:effectLst/>
                          <a:latin typeface="+mn-lt"/>
                        </a:rPr>
                        <a:t>ape</a:t>
                      </a:r>
                      <a:r>
                        <a:rPr lang="ro-RO" sz="1200" b="1" i="1" spc="120" dirty="0" smtClean="0">
                          <a:solidFill>
                            <a:schemeClr val="tx1"/>
                          </a:solidFill>
                          <a:effectLst/>
                          <a:latin typeface="+mn-lt"/>
                        </a:rPr>
                        <a:t> </a:t>
                      </a:r>
                      <a:r>
                        <a:rPr lang="ro-RO" sz="1200" b="1" i="1" dirty="0" smtClean="0">
                          <a:solidFill>
                            <a:schemeClr val="tx1"/>
                          </a:solidFill>
                          <a:effectLst/>
                          <a:latin typeface="+mn-lt"/>
                        </a:rPr>
                        <a:t>reziduale,</a:t>
                      </a:r>
                      <a:r>
                        <a:rPr lang="ro-RO" sz="1200" b="1" i="1" spc="120" dirty="0" smtClean="0">
                          <a:solidFill>
                            <a:schemeClr val="tx1"/>
                          </a:solidFill>
                          <a:effectLst/>
                          <a:latin typeface="+mn-lt"/>
                        </a:rPr>
                        <a:t> </a:t>
                      </a:r>
                      <a:r>
                        <a:rPr lang="ro-RO" sz="1200" b="1" i="1" spc="-20" dirty="0" smtClean="0">
                          <a:solidFill>
                            <a:schemeClr val="tx1"/>
                          </a:solidFill>
                          <a:effectLst/>
                          <a:latin typeface="+mn-lt"/>
                        </a:rPr>
                        <a:t>BAT</a:t>
                      </a:r>
                      <a:r>
                        <a:rPr lang="ro-RO" sz="1200" b="1" i="1" spc="55" dirty="0" smtClean="0">
                          <a:solidFill>
                            <a:schemeClr val="tx1"/>
                          </a:solidFill>
                          <a:effectLst/>
                          <a:latin typeface="+mn-lt"/>
                        </a:rPr>
                        <a:t> </a:t>
                      </a:r>
                      <a:r>
                        <a:rPr lang="ro-RO" sz="1200" b="1" i="1" dirty="0" smtClean="0">
                          <a:solidFill>
                            <a:schemeClr val="tx1"/>
                          </a:solidFill>
                          <a:effectLst/>
                          <a:latin typeface="+mn-lt"/>
                        </a:rPr>
                        <a:t>constă</a:t>
                      </a:r>
                      <a:r>
                        <a:rPr lang="ro-RO" sz="1200" b="1" i="1" spc="120" dirty="0" smtClean="0">
                          <a:solidFill>
                            <a:schemeClr val="tx1"/>
                          </a:solidFill>
                          <a:effectLst/>
                          <a:latin typeface="+mn-lt"/>
                        </a:rPr>
                        <a:t> </a:t>
                      </a:r>
                      <a:r>
                        <a:rPr lang="ro-RO" sz="1200" b="1" i="1" dirty="0" smtClean="0">
                          <a:solidFill>
                            <a:schemeClr val="tx1"/>
                          </a:solidFill>
                          <a:effectLst/>
                          <a:latin typeface="+mn-lt"/>
                        </a:rPr>
                        <a:t>în</a:t>
                      </a:r>
                      <a:r>
                        <a:rPr lang="ro-RO" sz="1200" b="1" i="1" spc="115" dirty="0" smtClean="0">
                          <a:solidFill>
                            <a:schemeClr val="tx1"/>
                          </a:solidFill>
                          <a:effectLst/>
                          <a:latin typeface="+mn-lt"/>
                        </a:rPr>
                        <a:t> </a:t>
                      </a:r>
                      <a:r>
                        <a:rPr lang="ro-RO" sz="1200" b="1" i="1" dirty="0" smtClean="0">
                          <a:solidFill>
                            <a:schemeClr val="tx1"/>
                          </a:solidFill>
                          <a:effectLst/>
                          <a:latin typeface="+mn-lt"/>
                        </a:rPr>
                        <a:t>închiderea</a:t>
                      </a:r>
                      <a:r>
                        <a:rPr lang="ro-RO" sz="1200" b="1" i="1" spc="110" dirty="0" smtClean="0">
                          <a:solidFill>
                            <a:schemeClr val="tx1"/>
                          </a:solidFill>
                          <a:effectLst/>
                          <a:latin typeface="+mn-lt"/>
                        </a:rPr>
                        <a:t> </a:t>
                      </a:r>
                      <a:r>
                        <a:rPr lang="ro-RO" sz="1200" b="1" i="1" dirty="0" smtClean="0">
                          <a:solidFill>
                            <a:schemeClr val="tx1"/>
                          </a:solidFill>
                          <a:effectLst/>
                          <a:latin typeface="+mn-lt"/>
                        </a:rPr>
                        <a:t>circuitelor</a:t>
                      </a:r>
                      <a:r>
                        <a:rPr lang="ro-RO" sz="1200" b="1" i="1" spc="165" dirty="0" smtClean="0">
                          <a:solidFill>
                            <a:schemeClr val="tx1"/>
                          </a:solidFill>
                          <a:effectLst/>
                          <a:latin typeface="+mn-lt"/>
                        </a:rPr>
                        <a:t> </a:t>
                      </a:r>
                      <a:r>
                        <a:rPr lang="ro-RO" sz="1200" b="1" i="1" dirty="0" smtClean="0">
                          <a:solidFill>
                            <a:schemeClr val="tx1"/>
                          </a:solidFill>
                          <a:effectLst/>
                          <a:latin typeface="+mn-lt"/>
                        </a:rPr>
                        <a:t>de</a:t>
                      </a:r>
                      <a:r>
                        <a:rPr lang="ro-RO" sz="1200" b="1" i="1" spc="180" dirty="0" smtClean="0">
                          <a:solidFill>
                            <a:schemeClr val="tx1"/>
                          </a:solidFill>
                          <a:effectLst/>
                          <a:latin typeface="+mn-lt"/>
                        </a:rPr>
                        <a:t> </a:t>
                      </a:r>
                      <a:r>
                        <a:rPr lang="ro-RO" sz="1200" b="1" i="1" dirty="0" smtClean="0">
                          <a:solidFill>
                            <a:schemeClr val="tx1"/>
                          </a:solidFill>
                          <a:effectLst/>
                          <a:latin typeface="+mn-lt"/>
                        </a:rPr>
                        <a:t>apă</a:t>
                      </a:r>
                      <a:r>
                        <a:rPr lang="ro-RO" sz="1200" b="1" i="1" spc="180" dirty="0" smtClean="0">
                          <a:solidFill>
                            <a:schemeClr val="tx1"/>
                          </a:solidFill>
                          <a:effectLst/>
                          <a:latin typeface="+mn-lt"/>
                        </a:rPr>
                        <a:t> </a:t>
                      </a:r>
                      <a:r>
                        <a:rPr lang="ro-RO" sz="1200" b="1" i="1" dirty="0" smtClean="0">
                          <a:solidFill>
                            <a:schemeClr val="tx1"/>
                          </a:solidFill>
                          <a:effectLst/>
                          <a:latin typeface="+mn-lt"/>
                        </a:rPr>
                        <a:t>în</a:t>
                      </a:r>
                      <a:r>
                        <a:rPr lang="ro-RO" sz="1200" b="1" i="1" spc="175" dirty="0" smtClean="0">
                          <a:solidFill>
                            <a:schemeClr val="tx1"/>
                          </a:solidFill>
                          <a:effectLst/>
                          <a:latin typeface="+mn-lt"/>
                        </a:rPr>
                        <a:t> </a:t>
                      </a:r>
                      <a:r>
                        <a:rPr lang="ro-RO" sz="1200" b="1" i="1" dirty="0" smtClean="0">
                          <a:solidFill>
                            <a:schemeClr val="tx1"/>
                          </a:solidFill>
                          <a:effectLst/>
                          <a:latin typeface="+mn-lt"/>
                        </a:rPr>
                        <a:t>măsura</a:t>
                      </a:r>
                      <a:r>
                        <a:rPr lang="ro-RO" sz="1200" b="1" i="1" spc="185" dirty="0" smtClean="0">
                          <a:solidFill>
                            <a:schemeClr val="tx1"/>
                          </a:solidFill>
                          <a:effectLst/>
                          <a:latin typeface="+mn-lt"/>
                        </a:rPr>
                        <a:t> </a:t>
                      </a:r>
                      <a:r>
                        <a:rPr lang="ro-RO" sz="1200" b="1" i="1" dirty="0" smtClean="0">
                          <a:solidFill>
                            <a:schemeClr val="tx1"/>
                          </a:solidFill>
                          <a:effectLst/>
                          <a:latin typeface="+mn-lt"/>
                        </a:rPr>
                        <a:t>în</a:t>
                      </a:r>
                      <a:r>
                        <a:rPr lang="ro-RO" sz="1200" b="1" i="1" spc="175" dirty="0" smtClean="0">
                          <a:solidFill>
                            <a:schemeClr val="tx1"/>
                          </a:solidFill>
                          <a:effectLst/>
                          <a:latin typeface="+mn-lt"/>
                        </a:rPr>
                        <a:t> </a:t>
                      </a:r>
                      <a:r>
                        <a:rPr lang="ro-RO" sz="1200" b="1" i="1" dirty="0" smtClean="0">
                          <a:solidFill>
                            <a:schemeClr val="tx1"/>
                          </a:solidFill>
                          <a:effectLst/>
                          <a:latin typeface="+mn-lt"/>
                        </a:rPr>
                        <a:t>care</a:t>
                      </a:r>
                      <a:r>
                        <a:rPr lang="ro-RO" sz="1200" b="1" i="1" spc="185" dirty="0" smtClean="0">
                          <a:solidFill>
                            <a:schemeClr val="tx1"/>
                          </a:solidFill>
                          <a:effectLst/>
                          <a:latin typeface="+mn-lt"/>
                        </a:rPr>
                        <a:t> </a:t>
                      </a:r>
                      <a:r>
                        <a:rPr lang="ro-RO" sz="1200" b="1" i="1" dirty="0" smtClean="0">
                          <a:solidFill>
                            <a:schemeClr val="tx1"/>
                          </a:solidFill>
                          <a:effectLst/>
                          <a:latin typeface="+mn-lt"/>
                        </a:rPr>
                        <a:t>este</a:t>
                      </a:r>
                      <a:r>
                        <a:rPr lang="ro-RO" sz="1200" b="1" i="1" spc="170" dirty="0" smtClean="0">
                          <a:solidFill>
                            <a:schemeClr val="tx1"/>
                          </a:solidFill>
                          <a:effectLst/>
                          <a:latin typeface="+mn-lt"/>
                        </a:rPr>
                        <a:t> </a:t>
                      </a:r>
                      <a:r>
                        <a:rPr lang="ro-RO" sz="1200" b="1" i="1" dirty="0" smtClean="0">
                          <a:solidFill>
                            <a:schemeClr val="tx1"/>
                          </a:solidFill>
                          <a:effectLst/>
                          <a:latin typeface="+mn-lt"/>
                        </a:rPr>
                        <a:t>posibil</a:t>
                      </a:r>
                      <a:r>
                        <a:rPr lang="ro-RO" sz="1200" b="1" i="1" spc="175" dirty="0" smtClean="0">
                          <a:solidFill>
                            <a:schemeClr val="tx1"/>
                          </a:solidFill>
                          <a:effectLst/>
                          <a:latin typeface="+mn-lt"/>
                        </a:rPr>
                        <a:t> </a:t>
                      </a:r>
                      <a:r>
                        <a:rPr lang="ro-RO" sz="1200" b="1" i="1" dirty="0" smtClean="0">
                          <a:solidFill>
                            <a:schemeClr val="tx1"/>
                          </a:solidFill>
                          <a:effectLst/>
                          <a:latin typeface="+mn-lt"/>
                        </a:rPr>
                        <a:t>din</a:t>
                      </a:r>
                      <a:r>
                        <a:rPr lang="ro-RO" sz="1200" b="1" i="1" spc="165" dirty="0" smtClean="0">
                          <a:solidFill>
                            <a:schemeClr val="tx1"/>
                          </a:solidFill>
                          <a:effectLst/>
                          <a:latin typeface="+mn-lt"/>
                        </a:rPr>
                        <a:t> </a:t>
                      </a:r>
                      <a:r>
                        <a:rPr lang="ro-RO" sz="1200" b="1" i="1" dirty="0" smtClean="0">
                          <a:solidFill>
                            <a:schemeClr val="tx1"/>
                          </a:solidFill>
                          <a:effectLst/>
                          <a:latin typeface="+mn-lt"/>
                        </a:rPr>
                        <a:t>punct</a:t>
                      </a:r>
                      <a:r>
                        <a:rPr lang="ro-RO" sz="1200" b="1" i="1" spc="185" dirty="0" smtClean="0">
                          <a:solidFill>
                            <a:schemeClr val="tx1"/>
                          </a:solidFill>
                          <a:effectLst/>
                          <a:latin typeface="+mn-lt"/>
                        </a:rPr>
                        <a:t> </a:t>
                      </a:r>
                      <a:r>
                        <a:rPr lang="ro-RO" sz="1200" b="1" i="1" dirty="0" smtClean="0">
                          <a:solidFill>
                            <a:schemeClr val="tx1"/>
                          </a:solidFill>
                          <a:effectLst/>
                          <a:latin typeface="+mn-lt"/>
                        </a:rPr>
                        <a:t>de</a:t>
                      </a:r>
                      <a:r>
                        <a:rPr lang="ro-RO" sz="1200" b="1" i="1" spc="180" dirty="0" smtClean="0">
                          <a:solidFill>
                            <a:schemeClr val="tx1"/>
                          </a:solidFill>
                          <a:effectLst/>
                          <a:latin typeface="+mn-lt"/>
                        </a:rPr>
                        <a:t> </a:t>
                      </a:r>
                      <a:r>
                        <a:rPr lang="ro-RO" sz="1200" b="1" i="1" dirty="0" smtClean="0">
                          <a:solidFill>
                            <a:schemeClr val="tx1"/>
                          </a:solidFill>
                          <a:effectLst/>
                          <a:latin typeface="+mn-lt"/>
                        </a:rPr>
                        <a:t>vedere</a:t>
                      </a:r>
                      <a:r>
                        <a:rPr lang="ro-RO" sz="1200" b="1" i="1" spc="180" dirty="0" smtClean="0">
                          <a:solidFill>
                            <a:schemeClr val="tx1"/>
                          </a:solidFill>
                          <a:effectLst/>
                          <a:latin typeface="+mn-lt"/>
                        </a:rPr>
                        <a:t> </a:t>
                      </a:r>
                      <a:r>
                        <a:rPr lang="ro-RO" sz="1200" b="1" i="1" spc="-5" dirty="0" smtClean="0">
                          <a:solidFill>
                            <a:schemeClr val="tx1"/>
                          </a:solidFill>
                          <a:effectLst/>
                          <a:latin typeface="+mn-lt"/>
                        </a:rPr>
                        <a:t>tehnic</a:t>
                      </a:r>
                      <a:r>
                        <a:rPr lang="ro-RO" sz="1200" b="1" i="1" spc="180" dirty="0" smtClean="0">
                          <a:solidFill>
                            <a:schemeClr val="tx1"/>
                          </a:solidFill>
                          <a:effectLst/>
                          <a:latin typeface="+mn-lt"/>
                        </a:rPr>
                        <a:t> </a:t>
                      </a:r>
                      <a:r>
                        <a:rPr lang="ro-RO" sz="1200" b="1" i="1" dirty="0" smtClean="0">
                          <a:solidFill>
                            <a:schemeClr val="tx1"/>
                          </a:solidFill>
                          <a:effectLst/>
                          <a:latin typeface="+mn-lt"/>
                        </a:rPr>
                        <a:t>(funcție</a:t>
                      </a:r>
                      <a:r>
                        <a:rPr lang="ro-RO" sz="1200" b="1" i="1" spc="175" dirty="0" smtClean="0">
                          <a:solidFill>
                            <a:schemeClr val="tx1"/>
                          </a:solidFill>
                          <a:effectLst/>
                          <a:latin typeface="+mn-lt"/>
                        </a:rPr>
                        <a:t> </a:t>
                      </a:r>
                      <a:r>
                        <a:rPr lang="ro-RO" sz="1200" b="1" i="1" dirty="0" smtClean="0">
                          <a:solidFill>
                            <a:schemeClr val="tx1"/>
                          </a:solidFill>
                          <a:effectLst/>
                          <a:latin typeface="+mn-lt"/>
                        </a:rPr>
                        <a:t>de</a:t>
                      </a:r>
                      <a:r>
                        <a:rPr lang="ro-RO" sz="1200" b="1" i="1" spc="185" dirty="0" smtClean="0">
                          <a:solidFill>
                            <a:schemeClr val="tx1"/>
                          </a:solidFill>
                          <a:effectLst/>
                          <a:latin typeface="+mn-lt"/>
                        </a:rPr>
                        <a:t> </a:t>
                      </a:r>
                      <a:r>
                        <a:rPr lang="ro-RO" sz="1200" b="1" i="1" dirty="0" smtClean="0">
                          <a:solidFill>
                            <a:schemeClr val="tx1"/>
                          </a:solidFill>
                          <a:effectLst/>
                          <a:latin typeface="+mn-lt"/>
                        </a:rPr>
                        <a:t>tipurile</a:t>
                      </a:r>
                      <a:r>
                        <a:rPr lang="ro-RO" sz="1200" b="1" i="1" spc="175" dirty="0" smtClean="0">
                          <a:solidFill>
                            <a:schemeClr val="tx1"/>
                          </a:solidFill>
                          <a:effectLst/>
                          <a:latin typeface="+mn-lt"/>
                        </a:rPr>
                        <a:t> </a:t>
                      </a:r>
                      <a:r>
                        <a:rPr lang="ro-RO" sz="1200" b="1" i="1" dirty="0" smtClean="0">
                          <a:solidFill>
                            <a:schemeClr val="tx1"/>
                          </a:solidFill>
                          <a:effectLst/>
                          <a:latin typeface="+mn-lt"/>
                        </a:rPr>
                        <a:t>de</a:t>
                      </a:r>
                      <a:r>
                        <a:rPr lang="ro-RO" sz="1200" b="1" i="1" spc="185" dirty="0" smtClean="0">
                          <a:solidFill>
                            <a:schemeClr val="tx1"/>
                          </a:solidFill>
                          <a:effectLst/>
                          <a:latin typeface="+mn-lt"/>
                        </a:rPr>
                        <a:t> </a:t>
                      </a:r>
                      <a:r>
                        <a:rPr lang="ro-RO" sz="1200" b="1" i="1" dirty="0" smtClean="0">
                          <a:solidFill>
                            <a:schemeClr val="tx1"/>
                          </a:solidFill>
                          <a:effectLst/>
                          <a:latin typeface="+mn-lt"/>
                        </a:rPr>
                        <a:t>hârtie</a:t>
                      </a:r>
                      <a:r>
                        <a:rPr lang="ro-RO" sz="1200" b="1" i="1" spc="210" dirty="0" smtClean="0">
                          <a:solidFill>
                            <a:schemeClr val="tx1"/>
                          </a:solidFill>
                          <a:effectLst/>
                          <a:latin typeface="+mn-lt"/>
                        </a:rPr>
                        <a:t> </a:t>
                      </a:r>
                      <a:r>
                        <a:rPr lang="ro-RO" sz="1200" b="1" i="1" spc="-5" dirty="0" smtClean="0">
                          <a:solidFill>
                            <a:schemeClr val="tx1"/>
                          </a:solidFill>
                          <a:effectLst/>
                          <a:latin typeface="+mn-lt"/>
                        </a:rPr>
                        <a:t>fabricat</a:t>
                      </a:r>
                      <a:r>
                        <a:rPr lang="ro-RO" sz="1200" b="1" i="1" spc="-10" dirty="0" smtClean="0">
                          <a:solidFill>
                            <a:schemeClr val="tx1"/>
                          </a:solidFill>
                          <a:effectLst/>
                          <a:latin typeface="+mn-lt"/>
                        </a:rPr>
                        <a:t>e),</a:t>
                      </a:r>
                      <a:r>
                        <a:rPr lang="ro-RO" sz="1200" b="1" i="1" dirty="0" smtClean="0">
                          <a:solidFill>
                            <a:schemeClr val="tx1"/>
                          </a:solidFill>
                          <a:effectLst/>
                          <a:latin typeface="+mn-lt"/>
                        </a:rPr>
                        <a:t> </a:t>
                      </a:r>
                      <a:r>
                        <a:rPr lang="ro-RO" sz="1200" b="1" i="1" spc="10" dirty="0" smtClean="0">
                          <a:solidFill>
                            <a:schemeClr val="tx1"/>
                          </a:solidFill>
                          <a:effectLst/>
                          <a:latin typeface="+mn-lt"/>
                        </a:rPr>
                        <a:t> </a:t>
                      </a:r>
                      <a:r>
                        <a:rPr lang="ro-RO" sz="1200" b="1" i="1" dirty="0" smtClean="0">
                          <a:solidFill>
                            <a:schemeClr val="tx1"/>
                          </a:solidFill>
                          <a:effectLst/>
                          <a:latin typeface="+mn-lt"/>
                        </a:rPr>
                        <a:t>prin</a:t>
                      </a:r>
                      <a:r>
                        <a:rPr lang="ro-RO" sz="1200" b="1" i="1" spc="220" dirty="0" smtClean="0">
                          <a:solidFill>
                            <a:schemeClr val="tx1"/>
                          </a:solidFill>
                          <a:effectLst/>
                          <a:latin typeface="+mn-lt"/>
                        </a:rPr>
                        <a:t> </a:t>
                      </a:r>
                      <a:r>
                        <a:rPr lang="ro-RO" sz="1200" b="1" i="1" dirty="0" smtClean="0">
                          <a:solidFill>
                            <a:schemeClr val="tx1"/>
                          </a:solidFill>
                          <a:effectLst/>
                          <a:latin typeface="+mn-lt"/>
                        </a:rPr>
                        <a:t>utilizarea </a:t>
                      </a:r>
                      <a:r>
                        <a:rPr lang="ro-RO" sz="1200" b="1" i="1" spc="5" dirty="0" smtClean="0">
                          <a:solidFill>
                            <a:schemeClr val="tx1"/>
                          </a:solidFill>
                          <a:effectLst/>
                          <a:latin typeface="+mn-lt"/>
                        </a:rPr>
                        <a:t> </a:t>
                      </a:r>
                      <a:r>
                        <a:rPr lang="ro-RO" sz="1200" b="1" i="1" dirty="0" smtClean="0">
                          <a:solidFill>
                            <a:schemeClr val="tx1"/>
                          </a:solidFill>
                          <a:effectLst/>
                          <a:latin typeface="+mn-lt"/>
                        </a:rPr>
                        <a:t>unei </a:t>
                      </a:r>
                      <a:r>
                        <a:rPr lang="ro-RO" sz="1200" b="1" i="1" spc="5" dirty="0" smtClean="0">
                          <a:solidFill>
                            <a:schemeClr val="tx1"/>
                          </a:solidFill>
                          <a:effectLst/>
                          <a:latin typeface="+mn-lt"/>
                        </a:rPr>
                        <a:t> </a:t>
                      </a:r>
                      <a:r>
                        <a:rPr lang="ro-RO" sz="1200" b="1" i="1" dirty="0" smtClean="0">
                          <a:solidFill>
                            <a:schemeClr val="tx1"/>
                          </a:solidFill>
                          <a:effectLst/>
                          <a:latin typeface="+mn-lt"/>
                        </a:rPr>
                        <a:t>combinații  de </a:t>
                      </a:r>
                      <a:r>
                        <a:rPr lang="ro-RO" sz="1200" b="1" i="1" spc="5" dirty="0" smtClean="0">
                          <a:solidFill>
                            <a:schemeClr val="tx1"/>
                          </a:solidFill>
                          <a:effectLst/>
                          <a:latin typeface="+mn-lt"/>
                        </a:rPr>
                        <a:t> </a:t>
                      </a:r>
                      <a:r>
                        <a:rPr lang="ro-RO" sz="1200" b="1" i="1" spc="-5" dirty="0" smtClean="0">
                          <a:solidFill>
                            <a:schemeClr val="tx1"/>
                          </a:solidFill>
                          <a:effectLst/>
                          <a:latin typeface="+mn-lt"/>
                        </a:rPr>
                        <a:t>tehnici</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b="0" spc="-10" dirty="0" smtClean="0">
                          <a:solidFill>
                            <a:schemeClr val="tx1"/>
                          </a:solidFill>
                          <a:effectLst/>
                          <a:latin typeface="Calibri" panose="020F0502020204030204" pitchFamily="34" charset="0"/>
                        </a:rPr>
                        <a:t>T</a:t>
                      </a:r>
                      <a:r>
                        <a:rPr lang="ro-RO" sz="1200" b="0" spc="-15" dirty="0" smtClean="0">
                          <a:solidFill>
                            <a:schemeClr val="tx1"/>
                          </a:solidFill>
                          <a:effectLst/>
                          <a:latin typeface="Calibri" panose="020F0502020204030204" pitchFamily="34" charset="0"/>
                        </a:rPr>
                        <a:t>ratarea</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în</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linie</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(părți</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din)</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apei</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proces</a:t>
                      </a:r>
                      <a:r>
                        <a:rPr lang="ro-RO" sz="1200" b="0" spc="13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pentru</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îmbunătățirea</a:t>
                      </a:r>
                      <a:r>
                        <a:rPr lang="ro-RO" sz="1200" b="0" spc="9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calității</a:t>
                      </a:r>
                      <a:r>
                        <a:rPr lang="ro-RO" sz="1200" b="0" spc="9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apei</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pentru</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a:t>
                      </a:r>
                      <a:r>
                        <a:rPr lang="ro-RO" sz="1200" b="0" spc="14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permite</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reciclarea</a:t>
                      </a:r>
                      <a:r>
                        <a:rPr lang="ro-RO" sz="1200" b="0" spc="-8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sau</a:t>
                      </a:r>
                      <a:r>
                        <a:rPr lang="ro-RO" sz="1200" b="0" spc="-7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reutilizarea</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dirty="0" smtClean="0">
                          <a:effectLst/>
                          <a:latin typeface="Calibri" panose="020F0502020204030204" pitchFamily="34" charset="0"/>
                        </a:rPr>
                        <a:t>Da,  apa incarcata cu fibra celulozica (apa grasa) din circuitul tehnologic al masinilor este recirculata in proportie de </a:t>
                      </a:r>
                      <a:r>
                        <a:rPr lang="en-US" sz="1200" dirty="0" smtClean="0">
                          <a:effectLst/>
                          <a:latin typeface="Calibri" panose="020F0502020204030204" pitchFamily="34" charset="0"/>
                        </a:rPr>
                        <a:t>,</a:t>
                      </a:r>
                      <a:r>
                        <a:rPr lang="ro-RO" sz="1200" dirty="0" smtClean="0">
                          <a:effectLst/>
                          <a:latin typeface="Calibri" panose="020F0502020204030204" pitchFamily="34" charset="0"/>
                        </a:rPr>
                        <a:t>90% la masinile tissue. </a:t>
                      </a:r>
                      <a:endParaRPr lang="en-US" sz="1200" dirty="0">
                        <a:latin typeface="+mj-lt"/>
                      </a:endParaRPr>
                    </a:p>
                  </a:txBody>
                  <a:tcPr/>
                </a:tc>
                <a:tc>
                  <a:txBody>
                    <a:bodyPr/>
                    <a:lstStyle/>
                    <a:p>
                      <a:pPr>
                        <a:lnSpc>
                          <a:spcPct val="107000"/>
                        </a:lnSpc>
                        <a:spcAft>
                          <a:spcPts val="0"/>
                        </a:spcAft>
                      </a:pPr>
                      <a:r>
                        <a:rPr lang="en-US" sz="1200" dirty="0" err="1" smtClean="0">
                          <a:latin typeface="+mj-lt"/>
                        </a:rPr>
                        <a:t>Apa</a:t>
                      </a:r>
                      <a:r>
                        <a:rPr lang="en-US" sz="1200" dirty="0" smtClean="0">
                          <a:latin typeface="+mj-lt"/>
                        </a:rPr>
                        <a:t> de process </a:t>
                      </a:r>
                      <a:r>
                        <a:rPr lang="en-US" sz="1200" dirty="0" err="1" smtClean="0">
                          <a:latin typeface="+mj-lt"/>
                        </a:rPr>
                        <a:t>este</a:t>
                      </a:r>
                      <a:r>
                        <a:rPr lang="en-US" sz="1200" dirty="0" smtClean="0">
                          <a:latin typeface="+mj-lt"/>
                        </a:rPr>
                        <a:t> </a:t>
                      </a:r>
                      <a:r>
                        <a:rPr lang="en-US" sz="1200" dirty="0" err="1" smtClean="0">
                          <a:latin typeface="+mj-lt"/>
                        </a:rPr>
                        <a:t>tratata</a:t>
                      </a:r>
                      <a:r>
                        <a:rPr lang="en-US" sz="1200" dirty="0" smtClean="0">
                          <a:latin typeface="+mj-lt"/>
                        </a:rPr>
                        <a:t> in </a:t>
                      </a:r>
                      <a:r>
                        <a:rPr lang="en-US" sz="1200" dirty="0" err="1" smtClean="0">
                          <a:latin typeface="+mj-lt"/>
                        </a:rPr>
                        <a:t>circuitul</a:t>
                      </a:r>
                      <a:r>
                        <a:rPr lang="en-US" sz="1200" dirty="0" smtClean="0">
                          <a:latin typeface="+mj-lt"/>
                        </a:rPr>
                        <a:t> </a:t>
                      </a:r>
                      <a:r>
                        <a:rPr lang="en-US" sz="1200" dirty="0" err="1" smtClean="0">
                          <a:latin typeface="+mj-lt"/>
                        </a:rPr>
                        <a:t>masinii</a:t>
                      </a:r>
                      <a:r>
                        <a:rPr lang="en-US" sz="1200" dirty="0" smtClean="0">
                          <a:latin typeface="+mj-lt"/>
                        </a:rPr>
                        <a:t> (in </a:t>
                      </a:r>
                      <a:r>
                        <a:rPr lang="en-US" sz="1200" dirty="0" err="1" smtClean="0">
                          <a:latin typeface="+mj-lt"/>
                        </a:rPr>
                        <a:t>linie</a:t>
                      </a:r>
                      <a:r>
                        <a:rPr lang="en-US" sz="1200" dirty="0" smtClean="0">
                          <a:latin typeface="+mj-lt"/>
                        </a:rPr>
                        <a:t>) </a:t>
                      </a:r>
                      <a:r>
                        <a:rPr lang="en-US" sz="1200" dirty="0" err="1" smtClean="0">
                          <a:latin typeface="+mj-lt"/>
                        </a:rPr>
                        <a:t>si</a:t>
                      </a:r>
                      <a:r>
                        <a:rPr lang="en-US" sz="1200" dirty="0" smtClean="0">
                          <a:latin typeface="+mj-lt"/>
                        </a:rPr>
                        <a:t> recirculate</a:t>
                      </a:r>
                      <a:r>
                        <a:rPr lang="en-US" sz="1200" baseline="0" dirty="0" smtClean="0">
                          <a:latin typeface="+mj-lt"/>
                        </a:rPr>
                        <a:t> in </a:t>
                      </a:r>
                      <a:r>
                        <a:rPr lang="en-US" sz="1200" baseline="0" dirty="0" err="1" smtClean="0">
                          <a:latin typeface="+mj-lt"/>
                        </a:rPr>
                        <a:t>proportie</a:t>
                      </a:r>
                      <a:r>
                        <a:rPr lang="en-US" sz="1200" baseline="0" dirty="0" smtClean="0">
                          <a:latin typeface="+mj-lt"/>
                        </a:rPr>
                        <a:t> de </a:t>
                      </a:r>
                      <a:r>
                        <a:rPr lang="en-US" sz="1200" baseline="0" dirty="0" err="1" smtClean="0">
                          <a:latin typeface="+mj-lt"/>
                        </a:rPr>
                        <a:t>peste</a:t>
                      </a:r>
                      <a:r>
                        <a:rPr lang="en-US" sz="1200" baseline="0" dirty="0" smtClean="0">
                          <a:latin typeface="+mj-lt"/>
                        </a:rPr>
                        <a:t> 80%.</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Apa</a:t>
                      </a:r>
                      <a:r>
                        <a:rPr lang="en-US" sz="1200" kern="1200" dirty="0" smtClean="0">
                          <a:solidFill>
                            <a:schemeClr val="dk1"/>
                          </a:solidFill>
                          <a:latin typeface="+mn-lt"/>
                          <a:ea typeface="+mn-ea"/>
                          <a:cs typeface="+mn-cs"/>
                        </a:rPr>
                        <a:t> de process </a:t>
                      </a:r>
                      <a:r>
                        <a:rPr lang="en-US" sz="1200" kern="1200" dirty="0" err="1" smtClean="0">
                          <a:solidFill>
                            <a:schemeClr val="dk1"/>
                          </a:solidFill>
                          <a:latin typeface="+mn-lt"/>
                          <a:ea typeface="+mn-ea"/>
                          <a:cs typeface="+mn-cs"/>
                        </a:rPr>
                        <a:t>este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tratata</a:t>
                      </a:r>
                      <a:r>
                        <a:rPr lang="en-US" sz="1200" kern="1200" dirty="0" smtClean="0">
                          <a:solidFill>
                            <a:schemeClr val="dk1"/>
                          </a:solidFill>
                          <a:latin typeface="+mn-lt"/>
                          <a:ea typeface="+mn-ea"/>
                          <a:cs typeface="+mn-cs"/>
                        </a:rPr>
                        <a:t> in </a:t>
                      </a:r>
                      <a:r>
                        <a:rPr lang="en-US" sz="1200" kern="1200" dirty="0" err="1" smtClean="0">
                          <a:solidFill>
                            <a:schemeClr val="dk1"/>
                          </a:solidFill>
                          <a:latin typeface="+mn-lt"/>
                          <a:ea typeface="+mn-ea"/>
                          <a:cs typeface="+mn-cs"/>
                        </a:rPr>
                        <a:t>circuitul</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masinii</a:t>
                      </a:r>
                      <a:r>
                        <a:rPr lang="en-US" sz="1200" kern="1200" dirty="0" smtClean="0">
                          <a:solidFill>
                            <a:schemeClr val="dk1"/>
                          </a:solidFill>
                          <a:latin typeface="+mn-lt"/>
                          <a:ea typeface="+mn-ea"/>
                          <a:cs typeface="+mn-cs"/>
                        </a:rPr>
                        <a:t> (in </a:t>
                      </a:r>
                      <a:r>
                        <a:rPr lang="en-US" sz="1200" kern="1200" dirty="0" err="1" smtClean="0">
                          <a:solidFill>
                            <a:schemeClr val="dk1"/>
                          </a:solidFill>
                          <a:latin typeface="+mn-lt"/>
                          <a:ea typeface="+mn-ea"/>
                          <a:cs typeface="+mn-cs"/>
                        </a:rPr>
                        <a:t>linie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si</a:t>
                      </a:r>
                      <a:r>
                        <a:rPr lang="en-US" sz="1200" kern="1200" dirty="0" smtClean="0">
                          <a:solidFill>
                            <a:schemeClr val="dk1"/>
                          </a:solidFill>
                          <a:latin typeface="+mn-lt"/>
                          <a:ea typeface="+mn-ea"/>
                          <a:cs typeface="+mn-cs"/>
                        </a:rPr>
                        <a:t> recirculate</a:t>
                      </a:r>
                      <a:r>
                        <a:rPr lang="en-US" sz="1200" kern="1200" baseline="0" dirty="0" smtClean="0">
                          <a:solidFill>
                            <a:schemeClr val="dk1"/>
                          </a:solidFill>
                          <a:latin typeface="+mn-lt"/>
                          <a:ea typeface="+mn-ea"/>
                          <a:cs typeface="+mn-cs"/>
                        </a:rPr>
                        <a:t> in </a:t>
                      </a:r>
                      <a:r>
                        <a:rPr lang="en-US" sz="1200" kern="1200" baseline="0" dirty="0" err="1" smtClean="0">
                          <a:solidFill>
                            <a:schemeClr val="dk1"/>
                          </a:solidFill>
                          <a:latin typeface="+mn-lt"/>
                          <a:ea typeface="+mn-ea"/>
                          <a:cs typeface="+mn-cs"/>
                        </a:rPr>
                        <a:t>proportie</a:t>
                      </a:r>
                      <a:r>
                        <a:rPr lang="en-US" sz="1200" kern="1200" baseline="0" dirty="0" smtClean="0">
                          <a:solidFill>
                            <a:schemeClr val="dk1"/>
                          </a:solidFill>
                          <a:latin typeface="+mn-lt"/>
                          <a:ea typeface="+mn-ea"/>
                          <a:cs typeface="+mn-cs"/>
                        </a:rPr>
                        <a:t> de </a:t>
                      </a:r>
                      <a:r>
                        <a:rPr lang="en-US" sz="1200" kern="1200" baseline="0" dirty="0" err="1" smtClean="0">
                          <a:solidFill>
                            <a:schemeClr val="dk1"/>
                          </a:solidFill>
                          <a:latin typeface="+mn-lt"/>
                          <a:ea typeface="+mn-ea"/>
                          <a:cs typeface="+mn-cs"/>
                        </a:rPr>
                        <a:t>peste</a:t>
                      </a:r>
                      <a:r>
                        <a:rPr lang="en-US" sz="1200" kern="1200" baseline="0" dirty="0" smtClean="0">
                          <a:solidFill>
                            <a:schemeClr val="dk1"/>
                          </a:solidFill>
                          <a:latin typeface="+mn-lt"/>
                          <a:ea typeface="+mn-ea"/>
                          <a:cs typeface="+mn-cs"/>
                        </a:rPr>
                        <a:t> 80%.</a:t>
                      </a:r>
                      <a:endParaRPr lang="en-US" sz="1200" kern="1200" dirty="0" smtClean="0">
                        <a:solidFill>
                          <a:schemeClr val="dk1"/>
                        </a:solidFill>
                        <a:latin typeface="+mn-lt"/>
                        <a:ea typeface="+mn-ea"/>
                        <a:cs typeface="+mn-cs"/>
                      </a:endParaRPr>
                    </a:p>
                    <a:p>
                      <a:pPr>
                        <a:lnSpc>
                          <a:spcPct val="107000"/>
                        </a:lnSpc>
                        <a:spcAft>
                          <a:spcPts val="0"/>
                        </a:spcAft>
                      </a:pPr>
                      <a:endParaRPr lang="en-US" sz="1200" dirty="0">
                        <a:latin typeface="+mj-lt"/>
                      </a:endParaRPr>
                    </a:p>
                  </a:txBody>
                  <a:tcPr/>
                </a:tc>
              </a:tr>
              <a:tr h="435102">
                <a:tc>
                  <a:txBody>
                    <a:bodyPr/>
                    <a:lstStyle/>
                    <a:p>
                      <a:pPr marR="334645" eaLnBrk="0" hangingPunct="0">
                        <a:lnSpc>
                          <a:spcPct val="107000"/>
                        </a:lnSpc>
                        <a:spcAft>
                          <a:spcPts val="0"/>
                        </a:spcAft>
                        <a:tabLst>
                          <a:tab pos="5850890" algn="l"/>
                        </a:tabLst>
                      </a:pPr>
                      <a:r>
                        <a:rPr lang="ro-RO" sz="1200" b="0" dirty="0" smtClean="0">
                          <a:solidFill>
                            <a:schemeClr val="tx1"/>
                          </a:solidFill>
                          <a:effectLst/>
                          <a:latin typeface="Calibri" panose="020F0502020204030204" pitchFamily="34" charset="0"/>
                        </a:rPr>
                        <a:t>Fluxul </a:t>
                      </a:r>
                      <a:r>
                        <a:rPr lang="ro-RO" sz="1200" b="0" spc="5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apei </a:t>
                      </a:r>
                      <a:r>
                        <a:rPr lang="ro-RO" sz="1200" b="0" spc="5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reziduale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asociat </a:t>
                      </a:r>
                      <a:r>
                        <a:rPr lang="ro-RO" sz="1200" b="0" spc="6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cu </a:t>
                      </a:r>
                      <a:r>
                        <a:rPr lang="ro-RO" sz="1200" b="0" spc="55" dirty="0" smtClean="0">
                          <a:solidFill>
                            <a:schemeClr val="tx1"/>
                          </a:solidFill>
                          <a:effectLst/>
                          <a:latin typeface="Calibri" panose="020F0502020204030204" pitchFamily="34" charset="0"/>
                        </a:rPr>
                        <a:t> </a:t>
                      </a:r>
                      <a:r>
                        <a:rPr lang="ro-RO" sz="1200" b="0" spc="-15" dirty="0" smtClean="0">
                          <a:solidFill>
                            <a:schemeClr val="tx1"/>
                          </a:solidFill>
                          <a:effectLst/>
                          <a:latin typeface="Calibri" panose="020F0502020204030204" pitchFamily="34" charset="0"/>
                        </a:rPr>
                        <a:t>BAT</a:t>
                      </a:r>
                      <a:r>
                        <a:rPr lang="ro-RO" sz="1200" b="0" dirty="0" smtClean="0">
                          <a:solidFill>
                            <a:schemeClr val="tx1"/>
                          </a:solidFill>
                          <a:effectLst/>
                          <a:latin typeface="Calibri" panose="020F0502020204030204" pitchFamily="34" charset="0"/>
                        </a:rPr>
                        <a:t> </a:t>
                      </a:r>
                      <a:r>
                        <a:rPr lang="ro-RO" sz="1200" b="0" spc="5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la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punctul </a:t>
                      </a:r>
                      <a:r>
                        <a:rPr lang="ro-RO" sz="1200" b="0" spc="6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deversare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după </a:t>
                      </a:r>
                      <a:r>
                        <a:rPr lang="ro-RO" sz="1200" b="0" spc="6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tratarea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apei </a:t>
                      </a:r>
                      <a:r>
                        <a:rPr lang="ro-RO" sz="1200" b="0" spc="5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reziduale, </a:t>
                      </a:r>
                      <a:r>
                        <a:rPr lang="ro-RO" sz="1200" b="0" spc="5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în </a:t>
                      </a:r>
                      <a:r>
                        <a:rPr lang="ro-RO" sz="1200" b="0" spc="6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funcție </a:t>
                      </a:r>
                      <a:r>
                        <a:rPr lang="ro-RO" sz="1200" b="0" spc="5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10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mediile</a:t>
                      </a:r>
                      <a:r>
                        <a:rPr lang="ro-RO" sz="1200" b="0" spc="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anuale</a:t>
                      </a:r>
                      <a:r>
                        <a:rPr lang="ro-RO" sz="1200" b="0" spc="80" dirty="0" smtClean="0">
                          <a:solidFill>
                            <a:schemeClr val="tx1"/>
                          </a:solidFill>
                          <a:effectLst/>
                          <a:latin typeface="Calibri" panose="020F0502020204030204" pitchFamily="34" charset="0"/>
                        </a:rPr>
                        <a:t> </a:t>
                      </a:r>
                      <a:r>
                        <a:rPr lang="ro-RO" sz="1200" b="0" spc="-10" dirty="0" smtClean="0">
                          <a:solidFill>
                            <a:schemeClr val="tx1"/>
                          </a:solidFill>
                          <a:effectLst/>
                          <a:latin typeface="Calibri" panose="020F0502020204030204" pitchFamily="34" charset="0"/>
                        </a:rPr>
                        <a:t>este: </a:t>
                      </a:r>
                    </a:p>
                    <a:p>
                      <a:pPr marR="334645" eaLnBrk="0" hangingPunct="0">
                        <a:lnSpc>
                          <a:spcPct val="107000"/>
                        </a:lnSpc>
                        <a:spcAft>
                          <a:spcPts val="0"/>
                        </a:spcAft>
                        <a:tabLst>
                          <a:tab pos="5850890" algn="l"/>
                        </a:tabLst>
                      </a:pPr>
                      <a:r>
                        <a:rPr lang="ro-RO" sz="1400" b="1" dirty="0" smtClean="0">
                          <a:solidFill>
                            <a:schemeClr val="tx1"/>
                          </a:solidFill>
                          <a:effectLst/>
                          <a:latin typeface="Calibri" panose="020F0502020204030204" pitchFamily="34" charset="0"/>
                        </a:rPr>
                        <a:t>Fabrici</a:t>
                      </a:r>
                      <a:r>
                        <a:rPr lang="ro-RO" sz="1400" b="1" spc="150" dirty="0" smtClean="0">
                          <a:solidFill>
                            <a:schemeClr val="tx1"/>
                          </a:solidFill>
                          <a:effectLst/>
                          <a:latin typeface="Calibri" panose="020F0502020204030204" pitchFamily="34" charset="0"/>
                        </a:rPr>
                        <a:t> </a:t>
                      </a:r>
                      <a:r>
                        <a:rPr lang="ro-RO" sz="1400" b="1" dirty="0" smtClean="0">
                          <a:solidFill>
                            <a:schemeClr val="tx1"/>
                          </a:solidFill>
                          <a:effectLst/>
                          <a:latin typeface="Calibri" panose="020F0502020204030204" pitchFamily="34" charset="0"/>
                        </a:rPr>
                        <a:t>de</a:t>
                      </a:r>
                      <a:r>
                        <a:rPr lang="ro-RO" sz="1400" b="1" spc="150" dirty="0" smtClean="0">
                          <a:solidFill>
                            <a:schemeClr val="tx1"/>
                          </a:solidFill>
                          <a:effectLst/>
                          <a:latin typeface="Calibri" panose="020F0502020204030204" pitchFamily="34" charset="0"/>
                        </a:rPr>
                        <a:t> </a:t>
                      </a:r>
                      <a:r>
                        <a:rPr lang="ro-RO" sz="1400" b="1" dirty="0" smtClean="0">
                          <a:solidFill>
                            <a:schemeClr val="tx1"/>
                          </a:solidFill>
                          <a:effectLst/>
                          <a:latin typeface="Calibri" panose="020F0502020204030204" pitchFamily="34" charset="0"/>
                        </a:rPr>
                        <a:t>hârtie</a:t>
                      </a:r>
                      <a:r>
                        <a:rPr lang="ro-RO" sz="1400" b="1" spc="160" dirty="0" smtClean="0">
                          <a:solidFill>
                            <a:schemeClr val="tx1"/>
                          </a:solidFill>
                          <a:effectLst/>
                          <a:latin typeface="Calibri" panose="020F0502020204030204" pitchFamily="34" charset="0"/>
                        </a:rPr>
                        <a:t> </a:t>
                      </a:r>
                      <a:r>
                        <a:rPr lang="ro-RO" sz="1400" b="1" spc="-5" dirty="0" smtClean="0">
                          <a:solidFill>
                            <a:schemeClr val="tx1"/>
                          </a:solidFill>
                          <a:effectLst/>
                          <a:latin typeface="Calibri" panose="020F0502020204030204" pitchFamily="34" charset="0"/>
                        </a:rPr>
                        <a:t>neintegrate</a:t>
                      </a:r>
                      <a:r>
                        <a:rPr lang="en-US" sz="1400" b="1" spc="-5" dirty="0" smtClean="0">
                          <a:solidFill>
                            <a:schemeClr val="tx1"/>
                          </a:solidFill>
                          <a:effectLst/>
                          <a:latin typeface="Calibri" panose="020F0502020204030204" pitchFamily="34" charset="0"/>
                        </a:rPr>
                        <a:t> </a:t>
                      </a:r>
                      <a:r>
                        <a:rPr lang="ro-RO" sz="1400" b="1" spc="-5" dirty="0" smtClean="0">
                          <a:solidFill>
                            <a:schemeClr val="tx1"/>
                          </a:solidFill>
                          <a:effectLst/>
                          <a:latin typeface="Calibri" panose="020F0502020204030204" pitchFamily="34" charset="0"/>
                        </a:rPr>
                        <a:t>=</a:t>
                      </a:r>
                      <a:r>
                        <a:rPr lang="en-US" sz="1400" b="1" spc="-5" dirty="0" smtClean="0">
                          <a:solidFill>
                            <a:schemeClr val="tx1"/>
                          </a:solidFill>
                          <a:effectLst/>
                          <a:latin typeface="Calibri" panose="020F0502020204030204" pitchFamily="34" charset="0"/>
                        </a:rPr>
                        <a:t> </a:t>
                      </a:r>
                    </a:p>
                    <a:p>
                      <a:pPr marR="334645" eaLnBrk="0" hangingPunct="0">
                        <a:lnSpc>
                          <a:spcPct val="107000"/>
                        </a:lnSpc>
                        <a:spcAft>
                          <a:spcPts val="0"/>
                        </a:spcAft>
                        <a:tabLst>
                          <a:tab pos="5850890" algn="l"/>
                        </a:tabLst>
                      </a:pPr>
                      <a:r>
                        <a:rPr lang="ro-RO" sz="1400" b="1" dirty="0" smtClean="0">
                          <a:solidFill>
                            <a:schemeClr val="tx1"/>
                          </a:solidFill>
                          <a:effectLst/>
                          <a:latin typeface="Calibri" panose="020F0502020204030204" pitchFamily="34" charset="0"/>
                        </a:rPr>
                        <a:t>3,5-20</a:t>
                      </a:r>
                      <a:r>
                        <a:rPr lang="ro-RO" sz="1400" b="1" spc="85" dirty="0" smtClean="0">
                          <a:solidFill>
                            <a:schemeClr val="tx1"/>
                          </a:solidFill>
                          <a:effectLst/>
                          <a:latin typeface="Calibri" panose="020F0502020204030204" pitchFamily="34" charset="0"/>
                        </a:rPr>
                        <a:t> </a:t>
                      </a:r>
                      <a:r>
                        <a:rPr lang="ro-RO" sz="1400" b="1" dirty="0" smtClean="0">
                          <a:solidFill>
                            <a:schemeClr val="tx1"/>
                          </a:solidFill>
                          <a:effectLst/>
                          <a:latin typeface="Calibri" panose="020F0502020204030204" pitchFamily="34" charset="0"/>
                        </a:rPr>
                        <a:t>m3/t</a:t>
                      </a:r>
                      <a:endParaRPr lang="en-US" sz="1200" dirty="0">
                        <a:latin typeface="+mj-lt"/>
                      </a:endParaRPr>
                    </a:p>
                  </a:txBody>
                  <a:tcPr/>
                </a:tc>
                <a:tc>
                  <a:txBody>
                    <a:bodyPr/>
                    <a:lstStyle/>
                    <a:p>
                      <a:pPr>
                        <a:lnSpc>
                          <a:spcPct val="107000"/>
                        </a:lnSpc>
                        <a:spcAft>
                          <a:spcPts val="0"/>
                        </a:spcAft>
                      </a:pPr>
                      <a:r>
                        <a:rPr lang="ro-RO" sz="1400" b="1" spc="-10" dirty="0" smtClean="0">
                          <a:effectLst/>
                          <a:latin typeface="Calibri" panose="020F0502020204030204" pitchFamily="34" charset="0"/>
                        </a:rPr>
                        <a:t> </a:t>
                      </a:r>
                      <a:r>
                        <a:rPr lang="en-US" sz="1400" b="1" spc="-10" dirty="0" smtClean="0">
                          <a:effectLst/>
                          <a:latin typeface="Calibri" panose="020F0502020204030204" pitchFamily="34" charset="0"/>
                        </a:rPr>
                        <a:t>8,095 </a:t>
                      </a:r>
                      <a:r>
                        <a:rPr lang="ro-RO" sz="1400" b="1" spc="-5" dirty="0" smtClean="0">
                          <a:effectLst/>
                          <a:latin typeface="Calibri" panose="020F0502020204030204" pitchFamily="34" charset="0"/>
                        </a:rPr>
                        <a:t>m</a:t>
                      </a:r>
                      <a:r>
                        <a:rPr lang="en-US" sz="1400" b="1" spc="-5" dirty="0" smtClean="0">
                          <a:effectLst/>
                          <a:latin typeface="Calibri" panose="020F0502020204030204" pitchFamily="34" charset="0"/>
                        </a:rPr>
                        <a:t>c</a:t>
                      </a:r>
                      <a:r>
                        <a:rPr lang="ro-RO" sz="1400" b="1" spc="-5" dirty="0" smtClean="0">
                          <a:effectLst/>
                          <a:latin typeface="Calibri" panose="020F0502020204030204" pitchFamily="34" charset="0"/>
                        </a:rPr>
                        <a:t>/t</a:t>
                      </a:r>
                      <a:r>
                        <a:rPr lang="ro-RO" sz="1400" b="1" dirty="0" smtClean="0">
                          <a:effectLst/>
                          <a:latin typeface="Calibri" panose="020F0502020204030204" pitchFamily="34" charset="0"/>
                        </a:rPr>
                        <a:t> hȃrtie (201</a:t>
                      </a:r>
                      <a:r>
                        <a:rPr lang="en-US" sz="1400" b="1" dirty="0" smtClean="0">
                          <a:effectLst/>
                          <a:latin typeface="Calibri" panose="020F0502020204030204" pitchFamily="34" charset="0"/>
                        </a:rPr>
                        <a:t>5</a:t>
                      </a:r>
                      <a:r>
                        <a:rPr lang="ro-RO" sz="1400" b="1" dirty="0" smtClean="0">
                          <a:effectLst/>
                          <a:latin typeface="Calibri" panose="020F0502020204030204" pitchFamily="34" charset="0"/>
                        </a:rPr>
                        <a:t>) </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b="0" dirty="0">
                        <a:latin typeface="+mj-lt"/>
                      </a:endParaRPr>
                    </a:p>
                  </a:txBody>
                  <a:tcPr/>
                </a:tc>
                <a:tc>
                  <a:txBody>
                    <a:bodyPr/>
                    <a:lstStyle/>
                    <a:p>
                      <a:pPr>
                        <a:lnSpc>
                          <a:spcPct val="107000"/>
                        </a:lnSpc>
                        <a:spcAft>
                          <a:spcPts val="0"/>
                        </a:spcAft>
                      </a:pPr>
                      <a:r>
                        <a:rPr lang="en-US" sz="1200" b="1" dirty="0" smtClean="0">
                          <a:latin typeface="+mj-lt"/>
                        </a:rPr>
                        <a:t>8,29 mc/t</a:t>
                      </a:r>
                      <a:r>
                        <a:rPr lang="en-US" sz="1200" b="1" baseline="0" dirty="0" smtClean="0">
                          <a:latin typeface="+mj-lt"/>
                        </a:rPr>
                        <a:t> </a:t>
                      </a:r>
                      <a:r>
                        <a:rPr lang="en-US" sz="1200" b="1" baseline="0" dirty="0" err="1" smtClean="0">
                          <a:latin typeface="+mj-lt"/>
                        </a:rPr>
                        <a:t>hartie</a:t>
                      </a:r>
                      <a:r>
                        <a:rPr lang="en-US" sz="1200" b="1" baseline="0" dirty="0" smtClean="0">
                          <a:latin typeface="+mj-lt"/>
                        </a:rPr>
                        <a:t> – (2015)</a:t>
                      </a:r>
                      <a:endParaRPr lang="en-US" sz="1200" b="1"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err="1" smtClean="0">
                          <a:latin typeface="+mj-lt"/>
                        </a:rPr>
                        <a:t>Proiectul</a:t>
                      </a:r>
                      <a:r>
                        <a:rPr lang="en-US" sz="1200" dirty="0" smtClean="0">
                          <a:latin typeface="+mj-lt"/>
                        </a:rPr>
                        <a:t> </a:t>
                      </a:r>
                      <a:r>
                        <a:rPr lang="en-US" sz="1200" dirty="0" err="1" smtClean="0">
                          <a:latin typeface="+mj-lt"/>
                        </a:rPr>
                        <a:t>prevede</a:t>
                      </a:r>
                      <a:r>
                        <a:rPr lang="en-US" sz="1200" baseline="0" dirty="0" smtClean="0">
                          <a:latin typeface="+mj-lt"/>
                        </a:rPr>
                        <a:t> un </a:t>
                      </a:r>
                      <a:r>
                        <a:rPr lang="en-US" sz="1200" baseline="0" dirty="0" err="1" smtClean="0">
                          <a:latin typeface="+mj-lt"/>
                        </a:rPr>
                        <a:t>consum</a:t>
                      </a:r>
                      <a:r>
                        <a:rPr lang="en-US" sz="1200" baseline="0" dirty="0" smtClean="0">
                          <a:latin typeface="+mj-lt"/>
                        </a:rPr>
                        <a:t> de </a:t>
                      </a:r>
                      <a:r>
                        <a:rPr lang="en-US" sz="1200" b="1" baseline="0" dirty="0" smtClean="0">
                          <a:latin typeface="+mj-lt"/>
                        </a:rPr>
                        <a:t>7 mc/t </a:t>
                      </a:r>
                      <a:r>
                        <a:rPr lang="en-US" sz="1200" baseline="0" dirty="0" err="1" smtClean="0">
                          <a:latin typeface="+mj-lt"/>
                        </a:rPr>
                        <a:t>hartie</a:t>
                      </a:r>
                      <a:endParaRPr lang="en-US" sz="1200" dirty="0">
                        <a:latin typeface="+mj-lt"/>
                      </a:endParaRPr>
                    </a:p>
                  </a:txBody>
                  <a:tcPr/>
                </a:tc>
              </a:tr>
            </a:tbl>
          </a:graphicData>
        </a:graphic>
      </p:graphicFrame>
    </p:spTree>
    <p:extLst>
      <p:ext uri="{BB962C8B-B14F-4D97-AF65-F5344CB8AC3E}">
        <p14:creationId xmlns:p14="http://schemas.microsoft.com/office/powerpoint/2010/main" val="2447276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15544269"/>
              </p:ext>
            </p:extLst>
          </p:nvPr>
        </p:nvGraphicFramePr>
        <p:xfrm>
          <a:off x="381000" y="133350"/>
          <a:ext cx="8534400" cy="4942840"/>
        </p:xfrm>
        <a:graphic>
          <a:graphicData uri="http://schemas.openxmlformats.org/drawingml/2006/table">
            <a:tbl>
              <a:tblPr firstRow="1" bandRow="1">
                <a:tableStyleId>{5C22544A-7EE6-4342-B048-85BDC9FD1C3A}</a:tableStyleId>
              </a:tblPr>
              <a:tblGrid>
                <a:gridCol w="2133600"/>
                <a:gridCol w="2133600"/>
                <a:gridCol w="2133600"/>
                <a:gridCol w="2133600"/>
              </a:tblGrid>
              <a:tr h="331977">
                <a:tc gridSpan="4">
                  <a:txBody>
                    <a:bodyPr/>
                    <a:lstStyle/>
                    <a:p>
                      <a:pPr algn="ctr"/>
                      <a:r>
                        <a:rPr lang="en-US" dirty="0" smtClean="0"/>
                        <a:t>Consumul de </a:t>
                      </a:r>
                      <a:r>
                        <a:rPr lang="en-US" dirty="0" err="1" smtClean="0"/>
                        <a:t>energie</a:t>
                      </a:r>
                      <a:r>
                        <a:rPr lang="en-US" dirty="0" smtClean="0"/>
                        <a:t> </a:t>
                      </a:r>
                      <a:r>
                        <a:rPr lang="en-US" dirty="0" err="1" smtClean="0"/>
                        <a:t>si</a:t>
                      </a:r>
                      <a:r>
                        <a:rPr lang="en-US" dirty="0" smtClean="0"/>
                        <a:t> </a:t>
                      </a:r>
                      <a:r>
                        <a:rPr lang="en-US" dirty="0" err="1" smtClean="0"/>
                        <a:t>eficienta</a:t>
                      </a:r>
                      <a:r>
                        <a:rPr lang="en-US" dirty="0" smtClean="0"/>
                        <a:t> </a:t>
                      </a:r>
                      <a:r>
                        <a:rPr lang="en-US" dirty="0" err="1" smtClean="0"/>
                        <a:t>energetica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31977">
                <a:tc gridSpan="4">
                  <a:txBody>
                    <a:bodyPr/>
                    <a:lstStyle/>
                    <a:p>
                      <a:pPr algn="ctr"/>
                      <a:r>
                        <a:rPr lang="en-US" sz="1200" b="1" dirty="0" smtClean="0">
                          <a:effectLst>
                            <a:outerShdw blurRad="38100" dist="38100" dir="2700000" algn="tl">
                              <a:srgbClr val="000000">
                                <a:alpha val="43137"/>
                              </a:srgbClr>
                            </a:outerShdw>
                          </a:effectLst>
                          <a:latin typeface="+mj-lt"/>
                        </a:rPr>
                        <a:t>BAT 6. </a:t>
                      </a:r>
                      <a:r>
                        <a:rPr lang="en-US" sz="1200" b="1" i="1" dirty="0" smtClean="0">
                          <a:effectLst/>
                          <a:latin typeface="+mj-lt"/>
                        </a:rPr>
                        <a:t>In </a:t>
                      </a:r>
                      <a:r>
                        <a:rPr lang="en-US" sz="1200" b="1" i="1" dirty="0" err="1" smtClean="0">
                          <a:effectLst/>
                          <a:latin typeface="+mj-lt"/>
                        </a:rPr>
                        <a:t>vederea</a:t>
                      </a:r>
                      <a:r>
                        <a:rPr lang="en-US" sz="1200" b="1" i="1" dirty="0" smtClean="0">
                          <a:effectLst/>
                          <a:latin typeface="+mj-lt"/>
                        </a:rPr>
                        <a:t> </a:t>
                      </a:r>
                      <a:r>
                        <a:rPr lang="en-US" sz="1200" b="1" i="1" dirty="0" err="1" smtClean="0">
                          <a:effectLst/>
                          <a:latin typeface="+mj-lt"/>
                        </a:rPr>
                        <a:t>reducerii</a:t>
                      </a:r>
                      <a:r>
                        <a:rPr lang="en-US" sz="1200" b="1" i="1" dirty="0" smtClean="0">
                          <a:effectLst/>
                          <a:latin typeface="+mj-lt"/>
                        </a:rPr>
                        <a:t> </a:t>
                      </a:r>
                      <a:r>
                        <a:rPr lang="en-US" sz="1200" b="1" i="1" dirty="0" err="1" smtClean="0">
                          <a:effectLst/>
                          <a:latin typeface="+mj-lt"/>
                        </a:rPr>
                        <a:t>consumului</a:t>
                      </a:r>
                      <a:r>
                        <a:rPr lang="en-US" sz="1200" b="1" i="1" dirty="0" smtClean="0">
                          <a:effectLst/>
                          <a:latin typeface="+mj-lt"/>
                        </a:rPr>
                        <a:t> de </a:t>
                      </a:r>
                      <a:r>
                        <a:rPr lang="en-US" sz="1200" b="1" i="1" dirty="0" err="1" smtClean="0">
                          <a:effectLst/>
                          <a:latin typeface="+mj-lt"/>
                        </a:rPr>
                        <a:t>combustibil</a:t>
                      </a:r>
                      <a:r>
                        <a:rPr lang="en-US" sz="1200" b="1" i="1" dirty="0" smtClean="0">
                          <a:effectLst/>
                          <a:latin typeface="+mj-lt"/>
                        </a:rPr>
                        <a:t> </a:t>
                      </a:r>
                      <a:r>
                        <a:rPr lang="en-US" sz="1200" b="1" i="1" dirty="0" err="1" smtClean="0">
                          <a:effectLst/>
                          <a:latin typeface="+mj-lt"/>
                        </a:rPr>
                        <a:t>si</a:t>
                      </a:r>
                      <a:r>
                        <a:rPr lang="en-US" sz="1200" b="1" i="1" dirty="0" smtClean="0">
                          <a:effectLst/>
                          <a:latin typeface="+mj-lt"/>
                        </a:rPr>
                        <a:t> de </a:t>
                      </a:r>
                      <a:r>
                        <a:rPr lang="en-US" sz="1200" b="1" i="1" dirty="0" err="1" smtClean="0">
                          <a:effectLst/>
                          <a:latin typeface="+mj-lt"/>
                        </a:rPr>
                        <a:t>energie</a:t>
                      </a:r>
                      <a:r>
                        <a:rPr lang="en-US" sz="1200" b="1" i="1" dirty="0" smtClean="0">
                          <a:effectLst/>
                          <a:latin typeface="+mj-lt"/>
                        </a:rPr>
                        <a:t> in </a:t>
                      </a:r>
                      <a:r>
                        <a:rPr lang="en-US" sz="1200" b="1" i="1" dirty="0" err="1" smtClean="0">
                          <a:effectLst/>
                          <a:latin typeface="+mj-lt"/>
                        </a:rPr>
                        <a:t>fabricile</a:t>
                      </a:r>
                      <a:r>
                        <a:rPr lang="en-US" sz="1200" b="1" i="1" dirty="0" smtClean="0">
                          <a:effectLst/>
                          <a:latin typeface="+mj-lt"/>
                        </a:rPr>
                        <a:t> de </a:t>
                      </a:r>
                      <a:r>
                        <a:rPr lang="en-US" sz="1200" b="1" i="1" dirty="0" err="1" smtClean="0">
                          <a:effectLst/>
                          <a:latin typeface="+mj-lt"/>
                        </a:rPr>
                        <a:t>celuloza</a:t>
                      </a:r>
                      <a:r>
                        <a:rPr lang="en-US" sz="1200" b="1" i="1" dirty="0" smtClean="0">
                          <a:effectLst/>
                          <a:latin typeface="+mj-lt"/>
                        </a:rPr>
                        <a:t> </a:t>
                      </a:r>
                      <a:r>
                        <a:rPr lang="en-US" sz="1200" b="1" i="1" dirty="0" err="1" smtClean="0">
                          <a:effectLst/>
                          <a:latin typeface="+mj-lt"/>
                        </a:rPr>
                        <a:t>si</a:t>
                      </a:r>
                      <a:r>
                        <a:rPr lang="en-US" sz="1200" b="1" i="1" dirty="0" smtClean="0">
                          <a:effectLst/>
                          <a:latin typeface="+mj-lt"/>
                        </a:rPr>
                        <a:t> </a:t>
                      </a:r>
                      <a:r>
                        <a:rPr lang="en-US" sz="1200" b="1" i="1" dirty="0" err="1" smtClean="0">
                          <a:effectLst/>
                          <a:latin typeface="+mj-lt"/>
                        </a:rPr>
                        <a:t>hartie</a:t>
                      </a:r>
                      <a:r>
                        <a:rPr lang="en-US" sz="1200" b="1" i="1" dirty="0" smtClean="0">
                          <a:effectLst/>
                          <a:latin typeface="+mj-lt"/>
                        </a:rPr>
                        <a:t>, BAT </a:t>
                      </a:r>
                      <a:r>
                        <a:rPr lang="en-US" sz="1200" b="1" i="1" dirty="0" err="1" smtClean="0">
                          <a:effectLst/>
                          <a:latin typeface="+mj-lt"/>
                        </a:rPr>
                        <a:t>consta</a:t>
                      </a:r>
                      <a:r>
                        <a:rPr lang="en-US" sz="1200" b="1" i="1" dirty="0" smtClean="0">
                          <a:effectLst/>
                          <a:latin typeface="+mj-lt"/>
                        </a:rPr>
                        <a:t> in </a:t>
                      </a:r>
                      <a:r>
                        <a:rPr lang="en-US" sz="1200" b="1" i="1" dirty="0" err="1" smtClean="0">
                          <a:effectLst/>
                          <a:latin typeface="+mj-lt"/>
                        </a:rPr>
                        <a:t>utilizarea</a:t>
                      </a:r>
                      <a:r>
                        <a:rPr lang="en-US" sz="1200" b="1" i="1" dirty="0" smtClean="0">
                          <a:effectLst/>
                          <a:latin typeface="+mj-lt"/>
                        </a:rPr>
                        <a:t> </a:t>
                      </a:r>
                      <a:r>
                        <a:rPr lang="en-US" sz="1200" b="1" i="1" dirty="0" err="1" smtClean="0">
                          <a:effectLst/>
                          <a:latin typeface="+mj-lt"/>
                        </a:rPr>
                        <a:t>tehnicii</a:t>
                      </a:r>
                      <a:r>
                        <a:rPr lang="en-US" sz="1200" b="1" i="1" dirty="0" smtClean="0">
                          <a:effectLst/>
                          <a:latin typeface="+mj-lt"/>
                        </a:rPr>
                        <a:t> </a:t>
                      </a:r>
                      <a:r>
                        <a:rPr lang="en-US" sz="1200" b="1" i="1" dirty="0" err="1" smtClean="0">
                          <a:effectLst/>
                          <a:latin typeface="+mj-lt"/>
                        </a:rPr>
                        <a:t>si</a:t>
                      </a:r>
                      <a:r>
                        <a:rPr lang="en-US" sz="1200" b="1" i="1" dirty="0" smtClean="0">
                          <a:effectLst/>
                          <a:latin typeface="+mj-lt"/>
                        </a:rPr>
                        <a:t> a </a:t>
                      </a:r>
                      <a:r>
                        <a:rPr lang="en-US" sz="1200" b="1" i="1" dirty="0" err="1" smtClean="0">
                          <a:effectLst/>
                          <a:latin typeface="+mj-lt"/>
                        </a:rPr>
                        <a:t>unei</a:t>
                      </a:r>
                      <a:r>
                        <a:rPr lang="en-US" sz="1200" b="1" i="1" baseline="0" dirty="0" smtClean="0">
                          <a:effectLst/>
                          <a:latin typeface="+mj-lt"/>
                        </a:rPr>
                        <a:t> </a:t>
                      </a:r>
                      <a:r>
                        <a:rPr lang="en-US" sz="1200" b="1" i="1" baseline="0" dirty="0" err="1" smtClean="0">
                          <a:effectLst/>
                          <a:latin typeface="+mj-lt"/>
                        </a:rPr>
                        <a:t>combinatii</a:t>
                      </a:r>
                      <a:r>
                        <a:rPr lang="en-US" sz="1200" b="1" i="1" baseline="0" dirty="0" smtClean="0">
                          <a:effectLst/>
                          <a:latin typeface="+mj-lt"/>
                        </a:rPr>
                        <a:t> a </a:t>
                      </a:r>
                      <a:r>
                        <a:rPr lang="en-US" sz="1200" b="1" i="1" baseline="0" dirty="0" err="1" smtClean="0">
                          <a:effectLst/>
                          <a:latin typeface="+mj-lt"/>
                        </a:rPr>
                        <a:t>altor</a:t>
                      </a:r>
                      <a:r>
                        <a:rPr lang="en-US" sz="1200" b="1" i="1" baseline="0" dirty="0" smtClean="0">
                          <a:effectLst/>
                          <a:latin typeface="+mj-lt"/>
                        </a:rPr>
                        <a:t> </a:t>
                      </a:r>
                      <a:r>
                        <a:rPr lang="en-US" sz="1200" b="1" i="1" baseline="0" dirty="0" err="1" smtClean="0">
                          <a:effectLst/>
                          <a:latin typeface="+mj-lt"/>
                        </a:rPr>
                        <a:t>tehnici</a:t>
                      </a:r>
                      <a:r>
                        <a:rPr lang="en-US" sz="1200" b="1" i="1" baseline="0" dirty="0" smtClean="0">
                          <a:effectLst/>
                          <a:latin typeface="+mj-lt"/>
                        </a:rPr>
                        <a:t> enumerate </a:t>
                      </a:r>
                      <a:endParaRPr lang="en-US" sz="1200" b="1" i="1" dirty="0">
                        <a:effectLst/>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lvl="0" eaLnBrk="0" hangingPunct="0"/>
                      <a:r>
                        <a:rPr lang="en-US" sz="1200" kern="1200" dirty="0" smtClean="0">
                          <a:solidFill>
                            <a:schemeClr val="dk1"/>
                          </a:solidFill>
                          <a:effectLst/>
                          <a:latin typeface="+mn-lt"/>
                          <a:ea typeface="+mn-ea"/>
                          <a:cs typeface="+mn-cs"/>
                        </a:rPr>
                        <a:t>*</a:t>
                      </a:r>
                      <a:r>
                        <a:rPr lang="ro-RO" sz="1100" kern="1200" dirty="0" smtClean="0">
                          <a:solidFill>
                            <a:schemeClr val="dk1"/>
                          </a:solidFill>
                          <a:effectLst/>
                          <a:latin typeface="+mn-lt"/>
                          <a:ea typeface="+mn-ea"/>
                          <a:cs typeface="+mn-cs"/>
                        </a:rPr>
                        <a:t>Evaluarea  consumului  total  de  energie  și  a producției totale de energie a fabricii</a:t>
                      </a:r>
                      <a:endParaRPr lang="en-US" sz="1100" kern="1200" dirty="0" smtClean="0">
                        <a:solidFill>
                          <a:schemeClr val="dk1"/>
                        </a:solidFill>
                        <a:effectLst/>
                        <a:latin typeface="+mn-lt"/>
                        <a:ea typeface="+mn-ea"/>
                        <a:cs typeface="+mn-cs"/>
                      </a:endParaRPr>
                    </a:p>
                    <a:p>
                      <a:pPr lvl="0" eaLnBrk="0" hangingPunct="0"/>
                      <a:r>
                        <a:rPr lang="en-US" sz="1200" kern="1200" dirty="0" smtClean="0">
                          <a:solidFill>
                            <a:schemeClr val="dk1"/>
                          </a:solidFill>
                          <a:effectLst/>
                          <a:latin typeface="+mn-lt"/>
                          <a:ea typeface="+mn-ea"/>
                          <a:cs typeface="+mn-cs"/>
                        </a:rPr>
                        <a:t>*</a:t>
                      </a:r>
                      <a:r>
                        <a:rPr lang="ro-RO" sz="1100" kern="1200" dirty="0" smtClean="0">
                          <a:solidFill>
                            <a:schemeClr val="dk1"/>
                          </a:solidFill>
                          <a:effectLst/>
                          <a:latin typeface="+mn-lt"/>
                          <a:ea typeface="+mn-ea"/>
                          <a:cs typeface="+mn-cs"/>
                        </a:rPr>
                        <a:t>Localizarea,	cuantificarea	și</a:t>
                      </a:r>
                      <a:endParaRPr lang="en-US" sz="1100" kern="1200" dirty="0" smtClean="0">
                        <a:solidFill>
                          <a:schemeClr val="dk1"/>
                        </a:solidFill>
                        <a:effectLst/>
                        <a:latin typeface="+mn-lt"/>
                        <a:ea typeface="+mn-ea"/>
                        <a:cs typeface="+mn-cs"/>
                      </a:endParaRPr>
                    </a:p>
                    <a:p>
                      <a:pPr lvl="0" eaLnBrk="0" hangingPunct="0"/>
                      <a:r>
                        <a:rPr lang="ro-RO" sz="1100" kern="1200" dirty="0" smtClean="0">
                          <a:solidFill>
                            <a:schemeClr val="dk1"/>
                          </a:solidFill>
                          <a:effectLst/>
                          <a:latin typeface="+mn-lt"/>
                          <a:ea typeface="+mn-ea"/>
                          <a:cs typeface="+mn-cs"/>
                        </a:rPr>
                        <a:t>optimizarea potențialului de recuperare a energiei</a:t>
                      </a:r>
                      <a:endParaRPr lang="en-US" sz="1100" kern="1200" dirty="0" smtClean="0">
                        <a:solidFill>
                          <a:schemeClr val="dk1"/>
                        </a:solidFill>
                        <a:effectLst/>
                        <a:latin typeface="+mn-lt"/>
                        <a:ea typeface="+mn-ea"/>
                        <a:cs typeface="+mn-cs"/>
                      </a:endParaRPr>
                    </a:p>
                    <a:p>
                      <a:r>
                        <a:rPr lang="en-US" sz="1100" kern="1200" dirty="0" smtClean="0">
                          <a:solidFill>
                            <a:schemeClr val="dk1"/>
                          </a:solidFill>
                          <a:effectLst/>
                          <a:latin typeface="+mn-lt"/>
                          <a:ea typeface="+mn-ea"/>
                          <a:cs typeface="+mn-cs"/>
                        </a:rPr>
                        <a:t>*</a:t>
                      </a:r>
                      <a:r>
                        <a:rPr lang="ro-RO" sz="1100" kern="1200" dirty="0" smtClean="0">
                          <a:solidFill>
                            <a:schemeClr val="dk1"/>
                          </a:solidFill>
                          <a:effectLst/>
                          <a:latin typeface="+mn-lt"/>
                          <a:ea typeface="+mn-ea"/>
                          <a:cs typeface="+mn-cs"/>
                        </a:rPr>
                        <a:t>Monitorizarea și menținerea situației optime privind consumul de energie</a:t>
                      </a:r>
                      <a:endParaRPr lang="en-US" sz="1100" dirty="0">
                        <a:latin typeface="+mj-lt"/>
                      </a:endParaRPr>
                    </a:p>
                  </a:txBody>
                  <a:tcPr/>
                </a:tc>
                <a:tc>
                  <a:txBody>
                    <a:bodyPr/>
                    <a:lstStyle/>
                    <a:p>
                      <a:r>
                        <a:rPr lang="en-US" sz="1200" kern="1200" dirty="0" smtClean="0">
                          <a:solidFill>
                            <a:schemeClr val="dk1"/>
                          </a:solidFill>
                          <a:effectLst/>
                          <a:latin typeface="+mn-lt"/>
                          <a:ea typeface="+mn-ea"/>
                          <a:cs typeface="+mn-cs"/>
                        </a:rPr>
                        <a:t>*</a:t>
                      </a:r>
                      <a:r>
                        <a:rPr lang="ro-RO" sz="1200" kern="1200" dirty="0" smtClean="0">
                          <a:solidFill>
                            <a:schemeClr val="dk1"/>
                          </a:solidFill>
                          <a:effectLst/>
                          <a:latin typeface="+mn-lt"/>
                          <a:ea typeface="+mn-ea"/>
                          <a:cs typeface="+mn-cs"/>
                        </a:rPr>
                        <a:t>Operatorul are proceruri de management a energiei</a:t>
                      </a:r>
                      <a:endParaRPr lang="en-US"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*E</a:t>
                      </a:r>
                      <a:r>
                        <a:rPr lang="ro-RO" sz="1200" kern="1200" dirty="0" smtClean="0">
                          <a:solidFill>
                            <a:schemeClr val="dk1"/>
                          </a:solidFill>
                          <a:effectLst/>
                          <a:latin typeface="+mn-lt"/>
                          <a:ea typeface="+mn-ea"/>
                          <a:cs typeface="+mn-cs"/>
                        </a:rPr>
                        <a:t>xista audit privind utilizarea energiei</a:t>
                      </a:r>
                      <a:endParaRPr lang="en-US" sz="1200" kern="1200" dirty="0" smtClean="0">
                        <a:solidFill>
                          <a:schemeClr val="dk1"/>
                        </a:solidFill>
                        <a:effectLst/>
                        <a:latin typeface="+mn-lt"/>
                        <a:ea typeface="+mn-ea"/>
                        <a:cs typeface="+mn-cs"/>
                      </a:endParaRPr>
                    </a:p>
                    <a:p>
                      <a:r>
                        <a:rPr lang="en-US" sz="1200" kern="1200" dirty="0" smtClean="0">
                          <a:solidFill>
                            <a:schemeClr val="dk1"/>
                          </a:solidFill>
                          <a:effectLst/>
                          <a:latin typeface="+mn-lt"/>
                          <a:ea typeface="+mn-ea"/>
                          <a:cs typeface="+mn-cs"/>
                        </a:rPr>
                        <a:t>*</a:t>
                      </a:r>
                      <a:r>
                        <a:rPr lang="ro-RO" sz="1200" kern="1200" dirty="0" smtClean="0">
                          <a:solidFill>
                            <a:schemeClr val="dk1"/>
                          </a:solidFill>
                          <a:effectLst/>
                          <a:latin typeface="+mn-lt"/>
                          <a:ea typeface="+mn-ea"/>
                          <a:cs typeface="+mn-cs"/>
                        </a:rPr>
                        <a:t>Cazanele de producer</a:t>
                      </a:r>
                      <a:r>
                        <a:rPr lang="en-US" sz="1200" kern="1200" dirty="0" smtClean="0">
                          <a:solidFill>
                            <a:schemeClr val="dk1"/>
                          </a:solidFill>
                          <a:effectLst/>
                          <a:latin typeface="+mn-lt"/>
                          <a:ea typeface="+mn-ea"/>
                          <a:cs typeface="+mn-cs"/>
                        </a:rPr>
                        <a:t>e </a:t>
                      </a:r>
                      <a:r>
                        <a:rPr lang="ro-RO" sz="1200" kern="1200" dirty="0" smtClean="0">
                          <a:solidFill>
                            <a:schemeClr val="dk1"/>
                          </a:solidFill>
                          <a:effectLst/>
                          <a:latin typeface="+mn-lt"/>
                          <a:ea typeface="+mn-ea"/>
                          <a:cs typeface="+mn-cs"/>
                        </a:rPr>
                        <a:t>a aburului sunt prevazute cu echipamente de siguranta, conform ISCIR, care intervin in cazul in care instalatiile tehnologice isi reduc consumul de abur</a:t>
                      </a:r>
                      <a:r>
                        <a:rPr lang="en-US" sz="1200" kern="1200" dirty="0" smtClean="0">
                          <a:solidFill>
                            <a:schemeClr val="dk1"/>
                          </a:solidFill>
                          <a:effectLst/>
                          <a:latin typeface="+mn-lt"/>
                          <a:ea typeface="+mn-ea"/>
                          <a:cs typeface="+mn-cs"/>
                        </a:rPr>
                        <a:t>.</a:t>
                      </a:r>
                      <a:r>
                        <a:rPr lang="en-US" sz="1200" kern="1200" baseline="0" dirty="0" smtClean="0">
                          <a:solidFill>
                            <a:schemeClr val="dk1"/>
                          </a:solidFill>
                          <a:effectLst/>
                          <a:latin typeface="+mn-lt"/>
                          <a:ea typeface="+mn-ea"/>
                          <a:cs typeface="+mn-cs"/>
                        </a:rPr>
                        <a:t> </a:t>
                      </a:r>
                      <a:r>
                        <a:rPr lang="ro-RO" sz="1200" kern="1200" dirty="0" smtClean="0">
                          <a:solidFill>
                            <a:schemeClr val="dk1"/>
                          </a:solidFill>
                          <a:effectLst/>
                          <a:latin typeface="+mn-lt"/>
                          <a:ea typeface="+mn-ea"/>
                          <a:cs typeface="+mn-cs"/>
                        </a:rPr>
                        <a:t>Consumurile de energie sunt monitorizate si raportate la cantitatile de materii prime produse</a:t>
                      </a:r>
                      <a:r>
                        <a:rPr lang="en-US" sz="1200" kern="1200" dirty="0" smtClean="0">
                          <a:solidFill>
                            <a:schemeClr val="dk1"/>
                          </a:solidFill>
                          <a:effectLst/>
                          <a:latin typeface="+mn-lt"/>
                          <a:ea typeface="+mn-ea"/>
                          <a:cs typeface="+mn-cs"/>
                        </a:rPr>
                        <a:t>.</a:t>
                      </a:r>
                    </a:p>
                    <a:p>
                      <a:r>
                        <a:rPr lang="ro-RO" sz="1200" kern="1200" dirty="0" smtClean="0">
                          <a:solidFill>
                            <a:schemeClr val="dk1"/>
                          </a:solidFill>
                          <a:effectLst/>
                          <a:latin typeface="+mn-lt"/>
                          <a:ea typeface="+mn-ea"/>
                          <a:cs typeface="+mn-cs"/>
                        </a:rPr>
                        <a:t>Sunt realizate periodic si evaluari energetice interne pentru identificarea posibilitatilor de reducere a consumurilor si de recuperare energie.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*E</a:t>
                      </a:r>
                      <a:r>
                        <a:rPr lang="ro-RO" sz="1200" kern="1200" dirty="0" smtClean="0">
                          <a:solidFill>
                            <a:schemeClr val="dk1"/>
                          </a:solidFill>
                          <a:effectLst/>
                          <a:latin typeface="+mn-lt"/>
                          <a:ea typeface="+mn-ea"/>
                          <a:cs typeface="+mn-cs"/>
                        </a:rPr>
                        <a:t>xista audit privind utilizarea energiei</a:t>
                      </a:r>
                      <a:r>
                        <a:rPr lang="en-US" sz="1200" kern="1200" dirty="0" smtClean="0">
                          <a:solidFill>
                            <a:schemeClr val="dk1"/>
                          </a:solidFill>
                          <a:effectLst/>
                          <a:latin typeface="+mn-lt"/>
                          <a:ea typeface="+mn-ea"/>
                          <a:cs typeface="+mn-cs"/>
                        </a:rPr>
                        <a:t> (2015)</a:t>
                      </a:r>
                    </a:p>
                    <a:p>
                      <a:r>
                        <a:rPr lang="en-US" sz="1200" kern="1200" dirty="0" smtClean="0">
                          <a:solidFill>
                            <a:schemeClr val="dk1"/>
                          </a:solidFill>
                          <a:effectLst/>
                          <a:latin typeface="+mn-lt"/>
                          <a:ea typeface="+mn-ea"/>
                          <a:cs typeface="+mn-cs"/>
                        </a:rPr>
                        <a:t>*</a:t>
                      </a:r>
                      <a:r>
                        <a:rPr lang="ro-RO" sz="1200" kern="1200" dirty="0" smtClean="0">
                          <a:solidFill>
                            <a:schemeClr val="dk1"/>
                          </a:solidFill>
                          <a:effectLst/>
                          <a:latin typeface="+mn-lt"/>
                          <a:ea typeface="+mn-ea"/>
                          <a:cs typeface="+mn-cs"/>
                        </a:rPr>
                        <a:t>Cazan</a:t>
                      </a:r>
                      <a:r>
                        <a:rPr lang="en-US" sz="1200" kern="1200" dirty="0" err="1" smtClean="0">
                          <a:solidFill>
                            <a:schemeClr val="dk1"/>
                          </a:solidFill>
                          <a:effectLst/>
                          <a:latin typeface="+mn-lt"/>
                          <a:ea typeface="+mn-ea"/>
                          <a:cs typeface="+mn-cs"/>
                        </a:rPr>
                        <a:t>ul</a:t>
                      </a:r>
                      <a:r>
                        <a:rPr lang="ro-RO" sz="1200" kern="1200" dirty="0" smtClean="0">
                          <a:solidFill>
                            <a:schemeClr val="dk1"/>
                          </a:solidFill>
                          <a:effectLst/>
                          <a:latin typeface="+mn-lt"/>
                          <a:ea typeface="+mn-ea"/>
                          <a:cs typeface="+mn-cs"/>
                        </a:rPr>
                        <a:t> de producer</a:t>
                      </a:r>
                      <a:r>
                        <a:rPr lang="en-US" sz="1200" kern="1200" dirty="0" smtClean="0">
                          <a:solidFill>
                            <a:schemeClr val="dk1"/>
                          </a:solidFill>
                          <a:effectLst/>
                          <a:latin typeface="+mn-lt"/>
                          <a:ea typeface="+mn-ea"/>
                          <a:cs typeface="+mn-cs"/>
                        </a:rPr>
                        <a:t>e </a:t>
                      </a:r>
                      <a:r>
                        <a:rPr lang="ro-RO" sz="1200" kern="1200" dirty="0" smtClean="0">
                          <a:solidFill>
                            <a:schemeClr val="dk1"/>
                          </a:solidFill>
                          <a:effectLst/>
                          <a:latin typeface="+mn-lt"/>
                          <a:ea typeface="+mn-ea"/>
                          <a:cs typeface="+mn-cs"/>
                        </a:rPr>
                        <a:t>a aburului </a:t>
                      </a:r>
                      <a:r>
                        <a:rPr lang="en-US" sz="1200" kern="1200" dirty="0" err="1" smtClean="0">
                          <a:solidFill>
                            <a:schemeClr val="dk1"/>
                          </a:solidFill>
                          <a:effectLst/>
                          <a:latin typeface="+mn-lt"/>
                          <a:ea typeface="+mn-ea"/>
                          <a:cs typeface="+mn-cs"/>
                        </a:rPr>
                        <a:t>este</a:t>
                      </a:r>
                      <a:r>
                        <a:rPr lang="ro-RO" sz="1200" kern="1200" dirty="0" smtClean="0">
                          <a:solidFill>
                            <a:schemeClr val="dk1"/>
                          </a:solidFill>
                          <a:effectLst/>
                          <a:latin typeface="+mn-lt"/>
                          <a:ea typeface="+mn-ea"/>
                          <a:cs typeface="+mn-cs"/>
                        </a:rPr>
                        <a:t> prevazut cu echipamente de siguranta, conform ISCIR, care intervin in cazul in care instalati</a:t>
                      </a:r>
                      <a:r>
                        <a:rPr lang="en-US" sz="1200" kern="1200" dirty="0" smtClean="0">
                          <a:solidFill>
                            <a:schemeClr val="dk1"/>
                          </a:solidFill>
                          <a:effectLst/>
                          <a:latin typeface="+mn-lt"/>
                          <a:ea typeface="+mn-ea"/>
                          <a:cs typeface="+mn-cs"/>
                        </a:rPr>
                        <a:t>a</a:t>
                      </a:r>
                      <a:r>
                        <a:rPr lang="en-US" sz="1200" kern="1200" baseline="0" dirty="0" smtClean="0">
                          <a:solidFill>
                            <a:schemeClr val="dk1"/>
                          </a:solidFill>
                          <a:effectLst/>
                          <a:latin typeface="+mn-lt"/>
                          <a:ea typeface="+mn-ea"/>
                          <a:cs typeface="+mn-cs"/>
                        </a:rPr>
                        <a:t> </a:t>
                      </a:r>
                      <a:r>
                        <a:rPr lang="ro-RO" sz="1200" kern="1200" dirty="0" smtClean="0">
                          <a:solidFill>
                            <a:schemeClr val="dk1"/>
                          </a:solidFill>
                          <a:effectLst/>
                          <a:latin typeface="+mn-lt"/>
                          <a:ea typeface="+mn-ea"/>
                          <a:cs typeface="+mn-cs"/>
                        </a:rPr>
                        <a:t>tehnologic</a:t>
                      </a:r>
                      <a:r>
                        <a:rPr lang="en-US" sz="1200" kern="1200" dirty="0" smtClean="0">
                          <a:solidFill>
                            <a:schemeClr val="dk1"/>
                          </a:solidFill>
                          <a:effectLst/>
                          <a:latin typeface="+mn-lt"/>
                          <a:ea typeface="+mn-ea"/>
                          <a:cs typeface="+mn-cs"/>
                        </a:rPr>
                        <a:t>a</a:t>
                      </a:r>
                      <a:r>
                        <a:rPr lang="ro-RO" sz="1200" kern="1200" dirty="0" smtClean="0">
                          <a:solidFill>
                            <a:schemeClr val="dk1"/>
                          </a:solidFill>
                          <a:effectLst/>
                          <a:latin typeface="+mn-lt"/>
                          <a:ea typeface="+mn-ea"/>
                          <a:cs typeface="+mn-cs"/>
                        </a:rPr>
                        <a:t> isi reduc</a:t>
                      </a:r>
                      <a:r>
                        <a:rPr lang="en-US" sz="1200" kern="1200" dirty="0" smtClean="0">
                          <a:solidFill>
                            <a:schemeClr val="dk1"/>
                          </a:solidFill>
                          <a:effectLst/>
                          <a:latin typeface="+mn-lt"/>
                          <a:ea typeface="+mn-ea"/>
                          <a:cs typeface="+mn-cs"/>
                        </a:rPr>
                        <a:t>e</a:t>
                      </a:r>
                      <a:r>
                        <a:rPr lang="ro-RO" sz="1200" kern="1200" dirty="0" smtClean="0">
                          <a:solidFill>
                            <a:schemeClr val="dk1"/>
                          </a:solidFill>
                          <a:effectLst/>
                          <a:latin typeface="+mn-lt"/>
                          <a:ea typeface="+mn-ea"/>
                          <a:cs typeface="+mn-cs"/>
                        </a:rPr>
                        <a:t> consumul de abur</a:t>
                      </a:r>
                      <a:r>
                        <a:rPr lang="en-US" sz="1200" kern="1200" dirty="0" smtClean="0">
                          <a:solidFill>
                            <a:schemeClr val="dk1"/>
                          </a:solidFill>
                          <a:effectLst/>
                          <a:latin typeface="+mn-lt"/>
                          <a:ea typeface="+mn-ea"/>
                          <a:cs typeface="+mn-cs"/>
                        </a:rPr>
                        <a:t>.</a:t>
                      </a:r>
                      <a:r>
                        <a:rPr lang="en-US" sz="1200" kern="1200" baseline="0" dirty="0" smtClean="0">
                          <a:solidFill>
                            <a:schemeClr val="dk1"/>
                          </a:solidFill>
                          <a:effectLst/>
                          <a:latin typeface="+mn-lt"/>
                          <a:ea typeface="+mn-ea"/>
                          <a:cs typeface="+mn-cs"/>
                        </a:rPr>
                        <a:t> </a:t>
                      </a:r>
                    </a:p>
                    <a:p>
                      <a:r>
                        <a:rPr lang="en-US" sz="1200" kern="1200" baseline="0" dirty="0" smtClean="0">
                          <a:solidFill>
                            <a:schemeClr val="dk1"/>
                          </a:solidFill>
                          <a:effectLst/>
                          <a:latin typeface="+mn-lt"/>
                          <a:ea typeface="+mn-ea"/>
                          <a:cs typeface="+mn-cs"/>
                        </a:rPr>
                        <a:t>*</a:t>
                      </a:r>
                      <a:r>
                        <a:rPr lang="ro-RO" sz="1200" kern="1200" dirty="0" smtClean="0">
                          <a:solidFill>
                            <a:schemeClr val="dk1"/>
                          </a:solidFill>
                          <a:effectLst/>
                          <a:latin typeface="+mn-lt"/>
                          <a:ea typeface="+mn-ea"/>
                          <a:cs typeface="+mn-cs"/>
                        </a:rPr>
                        <a:t>Consumurile de energie sunt monitorizate si raportate la cantitatile de materii prime produse</a:t>
                      </a:r>
                      <a:r>
                        <a:rPr lang="en-US" sz="1200" kern="1200" dirty="0" smtClean="0">
                          <a:solidFill>
                            <a:schemeClr val="dk1"/>
                          </a:solidFill>
                          <a:effectLst/>
                          <a:latin typeface="+mn-lt"/>
                          <a:ea typeface="+mn-ea"/>
                          <a:cs typeface="+mn-cs"/>
                        </a:rPr>
                        <a:t>.</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1" kern="1200" dirty="0" err="1" smtClean="0">
                          <a:solidFill>
                            <a:schemeClr val="dk1"/>
                          </a:solidFill>
                          <a:effectLst/>
                          <a:latin typeface="+mn-lt"/>
                          <a:ea typeface="+mn-ea"/>
                          <a:cs typeface="+mn-cs"/>
                        </a:rPr>
                        <a:t>Consumurile</a:t>
                      </a:r>
                      <a:r>
                        <a:rPr lang="en-US" sz="1200" b="1" kern="1200" dirty="0" smtClean="0">
                          <a:solidFill>
                            <a:schemeClr val="dk1"/>
                          </a:solidFill>
                          <a:effectLst/>
                          <a:latin typeface="+mn-lt"/>
                          <a:ea typeface="+mn-ea"/>
                          <a:cs typeface="+mn-cs"/>
                        </a:rPr>
                        <a:t> </a:t>
                      </a:r>
                      <a:r>
                        <a:rPr lang="en-US" sz="1200" b="1" kern="1200" dirty="0" err="1" smtClean="0">
                          <a:solidFill>
                            <a:schemeClr val="dk1"/>
                          </a:solidFill>
                          <a:effectLst/>
                          <a:latin typeface="+mn-lt"/>
                          <a:ea typeface="+mn-ea"/>
                          <a:cs typeface="+mn-cs"/>
                        </a:rPr>
                        <a:t>energetice</a:t>
                      </a:r>
                      <a:r>
                        <a:rPr lang="en-US" sz="1200" b="1" kern="1200" dirty="0" smtClean="0">
                          <a:solidFill>
                            <a:schemeClr val="dk1"/>
                          </a:solidFill>
                          <a:effectLst/>
                          <a:latin typeface="+mn-lt"/>
                          <a:ea typeface="+mn-ea"/>
                          <a:cs typeface="+mn-cs"/>
                        </a:rPr>
                        <a:t> </a:t>
                      </a:r>
                      <a:r>
                        <a:rPr lang="en-US" sz="1200" b="1" kern="1200" dirty="0" err="1" smtClean="0">
                          <a:solidFill>
                            <a:schemeClr val="dk1"/>
                          </a:solidFill>
                          <a:effectLst/>
                          <a:latin typeface="+mn-lt"/>
                          <a:ea typeface="+mn-ea"/>
                          <a:cs typeface="+mn-cs"/>
                        </a:rPr>
                        <a:t>sunt</a:t>
                      </a:r>
                      <a:r>
                        <a:rPr lang="en-US" sz="1200" b="1" kern="1200" dirty="0" smtClean="0">
                          <a:solidFill>
                            <a:schemeClr val="dk1"/>
                          </a:solidFill>
                          <a:effectLst/>
                          <a:latin typeface="+mn-lt"/>
                          <a:ea typeface="+mn-ea"/>
                          <a:cs typeface="+mn-cs"/>
                        </a:rPr>
                        <a:t> </a:t>
                      </a:r>
                      <a:r>
                        <a:rPr lang="en-US" sz="1200" b="1" kern="1200" dirty="0" err="1" smtClean="0">
                          <a:solidFill>
                            <a:schemeClr val="dk1"/>
                          </a:solidFill>
                          <a:effectLst/>
                          <a:latin typeface="+mn-lt"/>
                          <a:ea typeface="+mn-ea"/>
                          <a:cs typeface="+mn-cs"/>
                        </a:rPr>
                        <a:t>indicatori</a:t>
                      </a:r>
                      <a:r>
                        <a:rPr lang="en-US" sz="1200" b="1" kern="1200" dirty="0" smtClean="0">
                          <a:solidFill>
                            <a:schemeClr val="dk1"/>
                          </a:solidFill>
                          <a:effectLst/>
                          <a:latin typeface="+mn-lt"/>
                          <a:ea typeface="+mn-ea"/>
                          <a:cs typeface="+mn-cs"/>
                        </a:rPr>
                        <a:t> de </a:t>
                      </a:r>
                      <a:r>
                        <a:rPr lang="en-US" sz="1200" b="1" kern="1200" dirty="0" err="1" smtClean="0">
                          <a:solidFill>
                            <a:schemeClr val="dk1"/>
                          </a:solidFill>
                          <a:effectLst/>
                          <a:latin typeface="+mn-lt"/>
                          <a:ea typeface="+mn-ea"/>
                          <a:cs typeface="+mn-cs"/>
                        </a:rPr>
                        <a:t>performanta</a:t>
                      </a:r>
                      <a:r>
                        <a:rPr lang="en-US" sz="1200" b="1" kern="1200" dirty="0" smtClean="0">
                          <a:solidFill>
                            <a:schemeClr val="dk1"/>
                          </a:solidFill>
                          <a:effectLst/>
                          <a:latin typeface="+mn-lt"/>
                          <a:ea typeface="+mn-ea"/>
                          <a:cs typeface="+mn-cs"/>
                        </a:rPr>
                        <a:t> </a:t>
                      </a:r>
                      <a:r>
                        <a:rPr lang="en-US" sz="1200" b="1" kern="1200" dirty="0" err="1" smtClean="0">
                          <a:solidFill>
                            <a:schemeClr val="dk1"/>
                          </a:solidFill>
                          <a:effectLst/>
                          <a:latin typeface="+mn-lt"/>
                          <a:ea typeface="+mn-ea"/>
                          <a:cs typeface="+mn-cs"/>
                        </a:rPr>
                        <a:t>ai</a:t>
                      </a:r>
                      <a:r>
                        <a:rPr lang="en-US" sz="1200" b="1" kern="1200" baseline="0" dirty="0" smtClean="0">
                          <a:solidFill>
                            <a:schemeClr val="dk1"/>
                          </a:solidFill>
                          <a:effectLst/>
                          <a:latin typeface="+mn-lt"/>
                          <a:ea typeface="+mn-ea"/>
                          <a:cs typeface="+mn-cs"/>
                        </a:rPr>
                        <a:t> </a:t>
                      </a:r>
                      <a:r>
                        <a:rPr lang="en-US" sz="1200" b="1" kern="1200" baseline="0" dirty="0" err="1" smtClean="0">
                          <a:solidFill>
                            <a:schemeClr val="dk1"/>
                          </a:solidFill>
                          <a:effectLst/>
                          <a:latin typeface="+mn-lt"/>
                          <a:ea typeface="+mn-ea"/>
                          <a:cs typeface="+mn-cs"/>
                        </a:rPr>
                        <a:t>instalatiei</a:t>
                      </a:r>
                      <a:endParaRPr lang="en-US" sz="1200" b="1" kern="1200" dirty="0" smtClean="0">
                        <a:solidFill>
                          <a:schemeClr val="dk1"/>
                        </a:solidFill>
                        <a:effectLst/>
                        <a:latin typeface="+mn-lt"/>
                        <a:ea typeface="+mn-ea"/>
                        <a:cs typeface="+mn-cs"/>
                      </a:endParaRPr>
                    </a:p>
                    <a:p>
                      <a:pPr>
                        <a:lnSpc>
                          <a:spcPct val="107000"/>
                        </a:lnSpc>
                        <a:spcAft>
                          <a:spcPts val="0"/>
                        </a:spcAft>
                      </a:pP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a:t>
                      </a:r>
                      <a:r>
                        <a:rPr lang="ro-RO" sz="1200" kern="1200" dirty="0" smtClean="0">
                          <a:solidFill>
                            <a:schemeClr val="dk1"/>
                          </a:solidFill>
                          <a:effectLst/>
                          <a:latin typeface="+mn-lt"/>
                          <a:ea typeface="+mn-ea"/>
                          <a:cs typeface="+mn-cs"/>
                        </a:rPr>
                        <a:t>Cazan</a:t>
                      </a:r>
                      <a:r>
                        <a:rPr lang="en-US" sz="1200" kern="1200" dirty="0" err="1" smtClean="0">
                          <a:solidFill>
                            <a:schemeClr val="dk1"/>
                          </a:solidFill>
                          <a:effectLst/>
                          <a:latin typeface="+mn-lt"/>
                          <a:ea typeface="+mn-ea"/>
                          <a:cs typeface="+mn-cs"/>
                        </a:rPr>
                        <a:t>ul</a:t>
                      </a:r>
                      <a:r>
                        <a:rPr lang="ro-RO" sz="1200" kern="1200" dirty="0" smtClean="0">
                          <a:solidFill>
                            <a:schemeClr val="dk1"/>
                          </a:solidFill>
                          <a:effectLst/>
                          <a:latin typeface="+mn-lt"/>
                          <a:ea typeface="+mn-ea"/>
                          <a:cs typeface="+mn-cs"/>
                        </a:rPr>
                        <a:t> de producer</a:t>
                      </a:r>
                      <a:r>
                        <a:rPr lang="en-US" sz="1200" kern="1200" dirty="0" smtClean="0">
                          <a:solidFill>
                            <a:schemeClr val="dk1"/>
                          </a:solidFill>
                          <a:effectLst/>
                          <a:latin typeface="+mn-lt"/>
                          <a:ea typeface="+mn-ea"/>
                          <a:cs typeface="+mn-cs"/>
                        </a:rPr>
                        <a:t>e </a:t>
                      </a:r>
                      <a:r>
                        <a:rPr lang="ro-RO" sz="1200" kern="1200" dirty="0" smtClean="0">
                          <a:solidFill>
                            <a:schemeClr val="dk1"/>
                          </a:solidFill>
                          <a:effectLst/>
                          <a:latin typeface="+mn-lt"/>
                          <a:ea typeface="+mn-ea"/>
                          <a:cs typeface="+mn-cs"/>
                        </a:rPr>
                        <a:t>a aburului </a:t>
                      </a:r>
                      <a:r>
                        <a:rPr lang="en-US" sz="1200" kern="1200" dirty="0" err="1" smtClean="0">
                          <a:solidFill>
                            <a:schemeClr val="dk1"/>
                          </a:solidFill>
                          <a:effectLst/>
                          <a:latin typeface="+mn-lt"/>
                          <a:ea typeface="+mn-ea"/>
                          <a:cs typeface="+mn-cs"/>
                        </a:rPr>
                        <a:t>este</a:t>
                      </a:r>
                      <a:r>
                        <a:rPr lang="ro-RO" sz="1200" kern="1200" dirty="0" smtClean="0">
                          <a:solidFill>
                            <a:schemeClr val="dk1"/>
                          </a:solidFill>
                          <a:effectLst/>
                          <a:latin typeface="+mn-lt"/>
                          <a:ea typeface="+mn-ea"/>
                          <a:cs typeface="+mn-cs"/>
                        </a:rPr>
                        <a:t> prevazut cu echipamente de siguranta, conform ISCIR, care intervin in cazul in care instalati</a:t>
                      </a:r>
                      <a:r>
                        <a:rPr lang="en-US" sz="1200" kern="1200" dirty="0" smtClean="0">
                          <a:solidFill>
                            <a:schemeClr val="dk1"/>
                          </a:solidFill>
                          <a:effectLst/>
                          <a:latin typeface="+mn-lt"/>
                          <a:ea typeface="+mn-ea"/>
                          <a:cs typeface="+mn-cs"/>
                        </a:rPr>
                        <a:t>a</a:t>
                      </a:r>
                      <a:r>
                        <a:rPr lang="en-US" sz="1200" kern="1200" baseline="0" dirty="0" smtClean="0">
                          <a:solidFill>
                            <a:schemeClr val="dk1"/>
                          </a:solidFill>
                          <a:effectLst/>
                          <a:latin typeface="+mn-lt"/>
                          <a:ea typeface="+mn-ea"/>
                          <a:cs typeface="+mn-cs"/>
                        </a:rPr>
                        <a:t> </a:t>
                      </a:r>
                      <a:r>
                        <a:rPr lang="ro-RO" sz="1200" kern="1200" dirty="0" smtClean="0">
                          <a:solidFill>
                            <a:schemeClr val="dk1"/>
                          </a:solidFill>
                          <a:effectLst/>
                          <a:latin typeface="+mn-lt"/>
                          <a:ea typeface="+mn-ea"/>
                          <a:cs typeface="+mn-cs"/>
                        </a:rPr>
                        <a:t>tehnologic</a:t>
                      </a:r>
                      <a:r>
                        <a:rPr lang="en-US" sz="1200" kern="1200" dirty="0" smtClean="0">
                          <a:solidFill>
                            <a:schemeClr val="dk1"/>
                          </a:solidFill>
                          <a:effectLst/>
                          <a:latin typeface="+mn-lt"/>
                          <a:ea typeface="+mn-ea"/>
                          <a:cs typeface="+mn-cs"/>
                        </a:rPr>
                        <a:t>a</a:t>
                      </a:r>
                      <a:r>
                        <a:rPr lang="ro-RO" sz="1200" kern="1200" dirty="0" smtClean="0">
                          <a:solidFill>
                            <a:schemeClr val="dk1"/>
                          </a:solidFill>
                          <a:effectLst/>
                          <a:latin typeface="+mn-lt"/>
                          <a:ea typeface="+mn-ea"/>
                          <a:cs typeface="+mn-cs"/>
                        </a:rPr>
                        <a:t> isi reduc</a:t>
                      </a:r>
                      <a:r>
                        <a:rPr lang="en-US" sz="1200" kern="1200" dirty="0" smtClean="0">
                          <a:solidFill>
                            <a:schemeClr val="dk1"/>
                          </a:solidFill>
                          <a:effectLst/>
                          <a:latin typeface="+mn-lt"/>
                          <a:ea typeface="+mn-ea"/>
                          <a:cs typeface="+mn-cs"/>
                        </a:rPr>
                        <a:t>e</a:t>
                      </a:r>
                      <a:r>
                        <a:rPr lang="ro-RO" sz="1200" kern="1200" dirty="0" smtClean="0">
                          <a:solidFill>
                            <a:schemeClr val="dk1"/>
                          </a:solidFill>
                          <a:effectLst/>
                          <a:latin typeface="+mn-lt"/>
                          <a:ea typeface="+mn-ea"/>
                          <a:cs typeface="+mn-cs"/>
                        </a:rPr>
                        <a:t> consumul de abur</a:t>
                      </a:r>
                      <a:r>
                        <a:rPr lang="en-US" sz="1200" kern="1200" dirty="0" smtClean="0">
                          <a:solidFill>
                            <a:schemeClr val="dk1"/>
                          </a:solidFill>
                          <a:effectLst/>
                          <a:latin typeface="+mn-lt"/>
                          <a:ea typeface="+mn-ea"/>
                          <a:cs typeface="+mn-cs"/>
                        </a:rPr>
                        <a:t>.</a:t>
                      </a:r>
                      <a:r>
                        <a:rPr lang="en-US" sz="1200" kern="1200" baseline="0" dirty="0" smtClean="0">
                          <a:solidFill>
                            <a:schemeClr val="dk1"/>
                          </a:solidFill>
                          <a:effectLst/>
                          <a:latin typeface="+mn-lt"/>
                          <a:ea typeface="+mn-ea"/>
                          <a:cs typeface="+mn-cs"/>
                        </a:rPr>
                        <a:t> </a:t>
                      </a:r>
                    </a:p>
                    <a:p>
                      <a:pPr>
                        <a:lnSpc>
                          <a:spcPct val="107000"/>
                        </a:lnSpc>
                        <a:spcAft>
                          <a:spcPts val="0"/>
                        </a:spcAft>
                      </a:pPr>
                      <a:r>
                        <a:rPr lang="en-US" sz="1200" dirty="0" smtClean="0">
                          <a:latin typeface="+mj-lt"/>
                        </a:rPr>
                        <a:t>*Se</a:t>
                      </a:r>
                      <a:r>
                        <a:rPr lang="en-US" sz="1200" baseline="0" dirty="0" smtClean="0">
                          <a:latin typeface="+mj-lt"/>
                        </a:rPr>
                        <a:t> </a:t>
                      </a:r>
                      <a:r>
                        <a:rPr lang="en-US" sz="1200" baseline="0" dirty="0" err="1" smtClean="0">
                          <a:latin typeface="+mj-lt"/>
                        </a:rPr>
                        <a:t>vor</a:t>
                      </a:r>
                      <a:r>
                        <a:rPr lang="en-US" sz="1200" baseline="0" dirty="0" smtClean="0">
                          <a:latin typeface="+mj-lt"/>
                        </a:rPr>
                        <a:t> </a:t>
                      </a:r>
                      <a:r>
                        <a:rPr lang="en-US" sz="1200" baseline="0" dirty="0" err="1" smtClean="0">
                          <a:latin typeface="+mj-lt"/>
                        </a:rPr>
                        <a:t>implementa</a:t>
                      </a:r>
                      <a:r>
                        <a:rPr lang="en-US" sz="1200" baseline="0" dirty="0" smtClean="0">
                          <a:latin typeface="+mj-lt"/>
                        </a:rPr>
                        <a:t> </a:t>
                      </a:r>
                      <a:r>
                        <a:rPr lang="en-US" sz="1200" baseline="0" dirty="0" err="1" smtClean="0">
                          <a:latin typeface="+mj-lt"/>
                        </a:rPr>
                        <a:t>toate</a:t>
                      </a:r>
                      <a:r>
                        <a:rPr lang="en-US" sz="1200" baseline="0" dirty="0" smtClean="0">
                          <a:latin typeface="+mj-lt"/>
                        </a:rPr>
                        <a:t> </a:t>
                      </a:r>
                      <a:r>
                        <a:rPr lang="en-US" sz="1200" baseline="0" dirty="0" err="1" smtClean="0">
                          <a:latin typeface="+mj-lt"/>
                        </a:rPr>
                        <a:t>procedurile</a:t>
                      </a:r>
                      <a:r>
                        <a:rPr lang="en-US" sz="1200" baseline="0" dirty="0" smtClean="0">
                          <a:latin typeface="+mj-lt"/>
                        </a:rPr>
                        <a:t> de </a:t>
                      </a:r>
                      <a:r>
                        <a:rPr lang="en-US" sz="1200" baseline="0" dirty="0" err="1" smtClean="0">
                          <a:latin typeface="+mj-lt"/>
                        </a:rPr>
                        <a:t>monitorizare</a:t>
                      </a:r>
                      <a:endParaRPr lang="en-US" sz="1200" dirty="0">
                        <a:latin typeface="+mj-lt"/>
                      </a:endParaRPr>
                    </a:p>
                  </a:txBody>
                  <a:tcPr/>
                </a:tc>
              </a:tr>
            </a:tbl>
          </a:graphicData>
        </a:graphic>
      </p:graphicFrame>
    </p:spTree>
    <p:extLst>
      <p:ext uri="{BB962C8B-B14F-4D97-AF65-F5344CB8AC3E}">
        <p14:creationId xmlns:p14="http://schemas.microsoft.com/office/powerpoint/2010/main" val="3735580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2942998"/>
              </p:ext>
            </p:extLst>
          </p:nvPr>
        </p:nvGraphicFramePr>
        <p:xfrm>
          <a:off x="381000" y="133350"/>
          <a:ext cx="8534400" cy="4447793"/>
        </p:xfrm>
        <a:graphic>
          <a:graphicData uri="http://schemas.openxmlformats.org/drawingml/2006/table">
            <a:tbl>
              <a:tblPr firstRow="1" bandRow="1">
                <a:tableStyleId>{5C22544A-7EE6-4342-B048-85BDC9FD1C3A}</a:tableStyleId>
              </a:tblPr>
              <a:tblGrid>
                <a:gridCol w="2133600"/>
                <a:gridCol w="2133600"/>
                <a:gridCol w="2133600"/>
                <a:gridCol w="2133600"/>
              </a:tblGrid>
              <a:tr h="408177">
                <a:tc gridSpan="4">
                  <a:txBody>
                    <a:bodyPr/>
                    <a:lstStyle/>
                    <a:p>
                      <a:pPr algn="ctr"/>
                      <a:r>
                        <a:rPr lang="en-US" dirty="0" smtClean="0"/>
                        <a:t>Consumul de </a:t>
                      </a:r>
                      <a:r>
                        <a:rPr lang="en-US" dirty="0" err="1" smtClean="0"/>
                        <a:t>energie</a:t>
                      </a:r>
                      <a:r>
                        <a:rPr lang="en-US" dirty="0" smtClean="0"/>
                        <a:t> </a:t>
                      </a:r>
                      <a:r>
                        <a:rPr lang="en-US" dirty="0" err="1" smtClean="0"/>
                        <a:t>si</a:t>
                      </a:r>
                      <a:r>
                        <a:rPr lang="en-US" dirty="0" smtClean="0"/>
                        <a:t> </a:t>
                      </a:r>
                      <a:r>
                        <a:rPr lang="en-US" dirty="0" err="1" smtClean="0"/>
                        <a:t>eficienta</a:t>
                      </a:r>
                      <a:r>
                        <a:rPr lang="en-US" dirty="0" smtClean="0"/>
                        <a:t> </a:t>
                      </a:r>
                      <a:r>
                        <a:rPr lang="en-US" dirty="0" err="1" smtClean="0"/>
                        <a:t>energetica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17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outerShdw blurRad="38100" dist="38100" dir="2700000" algn="tl">
                              <a:srgbClr val="000000">
                                <a:alpha val="43137"/>
                              </a:srgbClr>
                            </a:outerShdw>
                          </a:effectLst>
                          <a:latin typeface="+mn-lt"/>
                          <a:ea typeface="+mn-ea"/>
                          <a:cs typeface="+mn-cs"/>
                        </a:rPr>
                        <a:t>BAT 6. </a:t>
                      </a:r>
                      <a:r>
                        <a:rPr lang="en-US" sz="1200" b="1" i="1" kern="1200" dirty="0" smtClean="0">
                          <a:solidFill>
                            <a:schemeClr val="dk1"/>
                          </a:solidFill>
                          <a:effectLst/>
                          <a:latin typeface="+mn-lt"/>
                          <a:ea typeface="+mn-ea"/>
                          <a:cs typeface="+mn-cs"/>
                        </a:rPr>
                        <a:t>In </a:t>
                      </a:r>
                      <a:r>
                        <a:rPr lang="en-US" sz="1200" b="1" i="1" kern="1200" dirty="0" err="1" smtClean="0">
                          <a:solidFill>
                            <a:schemeClr val="dk1"/>
                          </a:solidFill>
                          <a:effectLst/>
                          <a:latin typeface="+mn-lt"/>
                          <a:ea typeface="+mn-ea"/>
                          <a:cs typeface="+mn-cs"/>
                        </a:rPr>
                        <a:t>vederea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reducerii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consumului</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combustibil</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energie</a:t>
                      </a:r>
                      <a:r>
                        <a:rPr lang="en-US" sz="1200" b="1" i="1" kern="1200" dirty="0" smtClean="0">
                          <a:solidFill>
                            <a:schemeClr val="dk1"/>
                          </a:solidFill>
                          <a:effectLst/>
                          <a:latin typeface="+mn-lt"/>
                          <a:ea typeface="+mn-ea"/>
                          <a:cs typeface="+mn-cs"/>
                        </a:rPr>
                        <a:t> in </a:t>
                      </a:r>
                      <a:r>
                        <a:rPr lang="en-US" sz="1200" b="1" i="1" kern="1200" dirty="0" err="1" smtClean="0">
                          <a:solidFill>
                            <a:schemeClr val="dk1"/>
                          </a:solidFill>
                          <a:effectLst/>
                          <a:latin typeface="+mn-lt"/>
                          <a:ea typeface="+mn-ea"/>
                          <a:cs typeface="+mn-cs"/>
                        </a:rPr>
                        <a:t>fabricile</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celuloza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hartie</a:t>
                      </a:r>
                      <a:r>
                        <a:rPr lang="en-US" sz="1200" b="1" i="1" kern="1200" dirty="0" smtClean="0">
                          <a:solidFill>
                            <a:schemeClr val="dk1"/>
                          </a:solidFill>
                          <a:effectLst/>
                          <a:latin typeface="+mn-lt"/>
                          <a:ea typeface="+mn-ea"/>
                          <a:cs typeface="+mn-cs"/>
                        </a:rPr>
                        <a:t>, BAT </a:t>
                      </a:r>
                      <a:r>
                        <a:rPr lang="en-US" sz="1200" b="1" i="1" kern="1200" dirty="0" err="1" smtClean="0">
                          <a:solidFill>
                            <a:schemeClr val="dk1"/>
                          </a:solidFill>
                          <a:effectLst/>
                          <a:latin typeface="+mn-lt"/>
                          <a:ea typeface="+mn-ea"/>
                          <a:cs typeface="+mn-cs"/>
                        </a:rPr>
                        <a:t>consta</a:t>
                      </a:r>
                      <a:r>
                        <a:rPr lang="en-US" sz="1200" b="1" i="1" kern="1200" dirty="0" smtClean="0">
                          <a:solidFill>
                            <a:schemeClr val="dk1"/>
                          </a:solidFill>
                          <a:effectLst/>
                          <a:latin typeface="+mn-lt"/>
                          <a:ea typeface="+mn-ea"/>
                          <a:cs typeface="+mn-cs"/>
                        </a:rPr>
                        <a:t> in </a:t>
                      </a:r>
                      <a:r>
                        <a:rPr lang="en-US" sz="1200" b="1" i="1" kern="1200" dirty="0" err="1" smtClean="0">
                          <a:solidFill>
                            <a:schemeClr val="dk1"/>
                          </a:solidFill>
                          <a:effectLst/>
                          <a:latin typeface="+mn-lt"/>
                          <a:ea typeface="+mn-ea"/>
                          <a:cs typeface="+mn-cs"/>
                        </a:rPr>
                        <a:t>utilizarea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tehnicii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a </a:t>
                      </a:r>
                      <a:r>
                        <a:rPr lang="en-US" sz="1200" b="1" i="1" kern="1200" dirty="0" err="1" smtClean="0">
                          <a:solidFill>
                            <a:schemeClr val="dk1"/>
                          </a:solidFill>
                          <a:effectLst/>
                          <a:latin typeface="+mn-lt"/>
                          <a:ea typeface="+mn-ea"/>
                          <a:cs typeface="+mn-cs"/>
                        </a:rPr>
                        <a:t>unei</a:t>
                      </a:r>
                      <a:r>
                        <a:rPr lang="en-US" sz="1200" b="1" i="1" kern="1200" baseline="0" dirty="0" smtClean="0">
                          <a:solidFill>
                            <a:schemeClr val="dk1"/>
                          </a:solidFill>
                          <a:effectLst/>
                          <a:latin typeface="+mn-lt"/>
                          <a:ea typeface="+mn-ea"/>
                          <a:cs typeface="+mn-cs"/>
                        </a:rPr>
                        <a:t> </a:t>
                      </a:r>
                      <a:r>
                        <a:rPr lang="en-US" sz="1200" b="1" i="1" kern="1200" baseline="0" dirty="0" err="1" smtClean="0">
                          <a:solidFill>
                            <a:schemeClr val="dk1"/>
                          </a:solidFill>
                          <a:effectLst/>
                          <a:latin typeface="+mn-lt"/>
                          <a:ea typeface="+mn-ea"/>
                          <a:cs typeface="+mn-cs"/>
                        </a:rPr>
                        <a:t>combinatii</a:t>
                      </a:r>
                      <a:r>
                        <a:rPr lang="en-US" sz="1200" b="1" i="1" kern="1200" baseline="0" dirty="0" smtClean="0">
                          <a:solidFill>
                            <a:schemeClr val="dk1"/>
                          </a:solidFill>
                          <a:effectLst/>
                          <a:latin typeface="+mn-lt"/>
                          <a:ea typeface="+mn-ea"/>
                          <a:cs typeface="+mn-cs"/>
                        </a:rPr>
                        <a:t> a </a:t>
                      </a:r>
                      <a:r>
                        <a:rPr lang="en-US" sz="1200" b="1" i="1" kern="1200" baseline="0" dirty="0" err="1" smtClean="0">
                          <a:solidFill>
                            <a:schemeClr val="dk1"/>
                          </a:solidFill>
                          <a:effectLst/>
                          <a:latin typeface="+mn-lt"/>
                          <a:ea typeface="+mn-ea"/>
                          <a:cs typeface="+mn-cs"/>
                        </a:rPr>
                        <a:t>altor</a:t>
                      </a:r>
                      <a:r>
                        <a:rPr lang="en-US" sz="1200" b="1" i="1" kern="1200" baseline="0" dirty="0" smtClean="0">
                          <a:solidFill>
                            <a:schemeClr val="dk1"/>
                          </a:solidFill>
                          <a:effectLst/>
                          <a:latin typeface="+mn-lt"/>
                          <a:ea typeface="+mn-ea"/>
                          <a:cs typeface="+mn-cs"/>
                        </a:rPr>
                        <a:t> </a:t>
                      </a:r>
                      <a:r>
                        <a:rPr lang="en-US" sz="1200" b="1" i="1" kern="1200" baseline="0" dirty="0" err="1" smtClean="0">
                          <a:solidFill>
                            <a:schemeClr val="dk1"/>
                          </a:solidFill>
                          <a:effectLst/>
                          <a:latin typeface="+mn-lt"/>
                          <a:ea typeface="+mn-ea"/>
                          <a:cs typeface="+mn-cs"/>
                        </a:rPr>
                        <a:t>tehnici</a:t>
                      </a:r>
                      <a:r>
                        <a:rPr lang="en-US" sz="1200" b="1" i="1" kern="1200" baseline="0" dirty="0" smtClean="0">
                          <a:solidFill>
                            <a:schemeClr val="dk1"/>
                          </a:solidFill>
                          <a:effectLst/>
                          <a:latin typeface="+mn-lt"/>
                          <a:ea typeface="+mn-ea"/>
                          <a:cs typeface="+mn-cs"/>
                        </a:rPr>
                        <a:t> enumerate </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370840">
                <a:tc>
                  <a:txBody>
                    <a:bodyPr/>
                    <a:lstStyle/>
                    <a:p>
                      <a:pPr algn="l"/>
                      <a:r>
                        <a:rPr lang="ro-RO" sz="1200" kern="1200" dirty="0" smtClean="0">
                          <a:solidFill>
                            <a:schemeClr val="dk1"/>
                          </a:solidFill>
                          <a:effectLst/>
                          <a:latin typeface="+mn-lt"/>
                          <a:ea typeface="+mn-ea"/>
                          <a:cs typeface="+mn-cs"/>
                        </a:rPr>
                        <a:t>Utilizarea termocompresoarelor - </a:t>
                      </a:r>
                      <a:r>
                        <a:rPr lang="ro-RO" sz="1100" i="1" kern="1200" dirty="0" smtClean="0">
                          <a:solidFill>
                            <a:schemeClr val="dk1"/>
                          </a:solidFill>
                          <a:effectLst/>
                          <a:latin typeface="+mn-lt"/>
                          <a:ea typeface="+mn-ea"/>
                          <a:cs typeface="+mn-cs"/>
                        </a:rPr>
                        <a:t>Aplicabilă atât în instalațiile noi, cât și în cele existente, </a:t>
                      </a:r>
                      <a:r>
                        <a:rPr lang="ro-RO" sz="1100" i="1" u="sng" kern="1200" dirty="0" smtClean="0">
                          <a:solidFill>
                            <a:schemeClr val="dk1"/>
                          </a:solidFill>
                          <a:effectLst/>
                          <a:latin typeface="+mn-lt"/>
                          <a:ea typeface="+mn-ea"/>
                          <a:cs typeface="+mn-cs"/>
                        </a:rPr>
                        <a:t>pentru toate tipurile de hârtie</a:t>
                      </a:r>
                      <a:r>
                        <a:rPr lang="ro-RO" sz="1100" i="1" kern="1200" dirty="0" smtClean="0">
                          <a:solidFill>
                            <a:schemeClr val="dk1"/>
                          </a:solidFill>
                          <a:effectLst/>
                          <a:latin typeface="+mn-lt"/>
                          <a:ea typeface="+mn-ea"/>
                          <a:cs typeface="+mn-cs"/>
                        </a:rPr>
                        <a:t> și pentru mașinile de cretare, cu condiția să fie disponibil abur la presiune medie</a:t>
                      </a:r>
                      <a:endParaRPr lang="en-US" sz="1100" b="1" i="1" dirty="0">
                        <a:effectLst>
                          <a:outerShdw blurRad="38100" dist="38100" dir="2700000" algn="tl">
                            <a:srgbClr val="000000">
                              <a:alpha val="43137"/>
                            </a:srgbClr>
                          </a:outerShdw>
                        </a:effectLst>
                      </a:endParaRPr>
                    </a:p>
                  </a:txBody>
                  <a:tcPr/>
                </a:tc>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Arial" panose="020B0604020202020204" pitchFamily="34" charset="0"/>
                        </a:rPr>
                        <a:t>Exista </a:t>
                      </a:r>
                      <a:r>
                        <a:rPr lang="en-US" sz="1000" dirty="0" err="1" smtClean="0">
                          <a:effectLst/>
                          <a:latin typeface="Calibri" panose="020F0502020204030204" pitchFamily="34" charset="0"/>
                          <a:ea typeface="Calibri" panose="020F0502020204030204" pitchFamily="34" charset="0"/>
                          <a:cs typeface="Arial" panose="020B0604020202020204" pitchFamily="34" charset="0"/>
                        </a:rPr>
                        <a:t>termocompresoare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pe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linia</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intre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cazanele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producere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si</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masinile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000" baseline="0" dirty="0" err="1" smtClean="0">
                          <a:effectLst/>
                          <a:latin typeface="Calibri" panose="020F0502020204030204" pitchFamily="34" charset="0"/>
                          <a:ea typeface="Calibri" panose="020F0502020204030204" pitchFamily="34" charset="0"/>
                          <a:cs typeface="Arial" panose="020B0604020202020204" pitchFamily="34" charset="0"/>
                        </a:rPr>
                        <a:t>fabricatie</a:t>
                      </a:r>
                      <a:r>
                        <a:rPr lang="en-US" sz="1000" baseline="0" dirty="0" smtClean="0">
                          <a:effectLst/>
                          <a:latin typeface="Calibri" panose="020F0502020204030204" pitchFamily="34"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Arial" panose="020B0604020202020204" pitchFamily="34" charset="0"/>
                        </a:rPr>
                        <a:t>Exista </a:t>
                      </a:r>
                      <a:r>
                        <a:rPr lang="en-US" sz="1200" dirty="0" err="1" smtClean="0">
                          <a:effectLst/>
                          <a:latin typeface="Calibri" panose="020F0502020204030204" pitchFamily="34" charset="0"/>
                          <a:ea typeface="Calibri" panose="020F0502020204030204" pitchFamily="34" charset="0"/>
                          <a:cs typeface="Arial" panose="020B0604020202020204" pitchFamily="34" charset="0"/>
                        </a:rPr>
                        <a:t>termocompresor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pe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linia</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intre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cazanul</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producere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si</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masina</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fabricatie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400" b="1" i="1" dirty="0">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Arial" panose="020B0604020202020204" pitchFamily="34" charset="0"/>
                        </a:rPr>
                        <a:t>Exista </a:t>
                      </a:r>
                      <a:r>
                        <a:rPr lang="en-US" sz="1200" dirty="0" err="1" smtClean="0">
                          <a:effectLst/>
                          <a:latin typeface="Calibri" panose="020F0502020204030204" pitchFamily="34" charset="0"/>
                          <a:ea typeface="Calibri" panose="020F0502020204030204" pitchFamily="34" charset="0"/>
                          <a:cs typeface="Arial" panose="020B0604020202020204" pitchFamily="34" charset="0"/>
                        </a:rPr>
                        <a:t>termocompresor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pe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linia</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intre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cazanul</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producere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abur</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si</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masina</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baseline="0" dirty="0" err="1" smtClean="0">
                          <a:effectLst/>
                          <a:latin typeface="Calibri" panose="020F0502020204030204" pitchFamily="34" charset="0"/>
                          <a:ea typeface="Calibri" panose="020F0502020204030204" pitchFamily="34" charset="0"/>
                          <a:cs typeface="Arial" panose="020B0604020202020204" pitchFamily="34" charset="0"/>
                        </a:rPr>
                        <a:t>fabricatie</a:t>
                      </a:r>
                      <a:r>
                        <a:rPr lang="en-US" sz="1200" baseline="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i="1" dirty="0">
                        <a:effectLst>
                          <a:outerShdw blurRad="38100" dist="38100" dir="2700000" algn="tl">
                            <a:srgbClr val="000000">
                              <a:alpha val="43137"/>
                            </a:srgbClr>
                          </a:outerShdw>
                        </a:effectLst>
                      </a:endParaRPr>
                    </a:p>
                  </a:txBody>
                  <a:tcPr/>
                </a:tc>
              </a:tr>
              <a:tr h="435102">
                <a:tc>
                  <a:txBody>
                    <a:bodyPr/>
                    <a:lstStyle/>
                    <a:p>
                      <a:pPr eaLnBrk="0" hangingPunct="0"/>
                      <a:r>
                        <a:rPr lang="ro-RO" sz="1200" kern="1200" dirty="0" smtClean="0">
                          <a:solidFill>
                            <a:schemeClr val="dk1"/>
                          </a:solidFill>
                          <a:effectLst/>
                          <a:latin typeface="+mn-lt"/>
                          <a:ea typeface="+mn-ea"/>
                          <a:cs typeface="+mn-cs"/>
                        </a:rPr>
                        <a:t>Izolarea racordurilor de conducte pentru abur și condensat</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kern="1200" dirty="0" smtClean="0">
                          <a:solidFill>
                            <a:schemeClr val="dk1"/>
                          </a:solidFill>
                          <a:effectLst/>
                          <a:latin typeface="+mn-lt"/>
                          <a:ea typeface="+mn-ea"/>
                          <a:cs typeface="+mn-cs"/>
                        </a:rPr>
                        <a:t>Izolatia la racordurile de conducte pentru abur și condensat se verifică si se reface, daca e cazul.</a:t>
                      </a:r>
                      <a:endParaRPr lang="en-US" sz="1200" dirty="0">
                        <a:latin typeface="+mj-lt"/>
                      </a:endParaRPr>
                    </a:p>
                  </a:txBody>
                  <a:tcPr/>
                </a:tc>
                <a:tc>
                  <a:txBody>
                    <a:bodyPr/>
                    <a:lstStyle/>
                    <a:p>
                      <a:pPr>
                        <a:lnSpc>
                          <a:spcPct val="107000"/>
                        </a:lnSpc>
                        <a:spcAft>
                          <a:spcPts val="0"/>
                        </a:spcAft>
                      </a:pPr>
                      <a:r>
                        <a:rPr lang="en-US" sz="1200" dirty="0" err="1" smtClean="0">
                          <a:latin typeface="+mj-lt"/>
                        </a:rPr>
                        <a:t>Racordurile</a:t>
                      </a:r>
                      <a:r>
                        <a:rPr lang="en-US" sz="1200" dirty="0" smtClean="0">
                          <a:latin typeface="+mj-lt"/>
                        </a:rPr>
                        <a:t> </a:t>
                      </a:r>
                      <a:r>
                        <a:rPr lang="en-US" sz="1200" dirty="0" err="1" smtClean="0">
                          <a:latin typeface="+mj-lt"/>
                        </a:rPr>
                        <a:t>si</a:t>
                      </a:r>
                      <a:r>
                        <a:rPr lang="en-US" sz="1200" dirty="0" smtClean="0">
                          <a:latin typeface="+mj-lt"/>
                        </a:rPr>
                        <a:t> </a:t>
                      </a:r>
                      <a:r>
                        <a:rPr lang="en-US" sz="1200" dirty="0" err="1" smtClean="0">
                          <a:latin typeface="+mj-lt"/>
                        </a:rPr>
                        <a:t>conductele</a:t>
                      </a:r>
                      <a:r>
                        <a:rPr lang="en-US" sz="1200" dirty="0" smtClean="0">
                          <a:latin typeface="+mj-lt"/>
                        </a:rPr>
                        <a:t> </a:t>
                      </a:r>
                      <a:r>
                        <a:rPr lang="en-US" sz="1200" dirty="0" err="1" smtClean="0">
                          <a:latin typeface="+mj-lt"/>
                        </a:rPr>
                        <a:t>sunt</a:t>
                      </a:r>
                      <a:r>
                        <a:rPr lang="en-US" sz="1200" baseline="0" dirty="0" smtClean="0">
                          <a:latin typeface="+mj-lt"/>
                        </a:rPr>
                        <a:t> isolate </a:t>
                      </a:r>
                      <a:r>
                        <a:rPr lang="en-US" sz="1200" baseline="0" dirty="0" err="1" smtClean="0">
                          <a:latin typeface="+mj-lt"/>
                        </a:rPr>
                        <a:t>si</a:t>
                      </a:r>
                      <a:r>
                        <a:rPr lang="en-US" sz="1200" baseline="0" dirty="0" smtClean="0">
                          <a:latin typeface="+mj-lt"/>
                        </a:rPr>
                        <a:t> </a:t>
                      </a:r>
                      <a:r>
                        <a:rPr lang="en-US" sz="1200" baseline="0" dirty="0" err="1" smtClean="0">
                          <a:latin typeface="+mj-lt"/>
                        </a:rPr>
                        <a:t>verificate</a:t>
                      </a:r>
                      <a:r>
                        <a:rPr lang="en-US" sz="1200" baseline="0" dirty="0" smtClean="0">
                          <a:latin typeface="+mj-lt"/>
                        </a:rPr>
                        <a:t> periodic</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Racordurile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si</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conductele</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sunt</a:t>
                      </a:r>
                      <a:r>
                        <a:rPr lang="en-US" sz="1200" kern="1200" baseline="0" dirty="0" smtClean="0">
                          <a:solidFill>
                            <a:schemeClr val="dk1"/>
                          </a:solidFill>
                          <a:latin typeface="+mn-lt"/>
                          <a:ea typeface="+mn-ea"/>
                          <a:cs typeface="+mn-cs"/>
                        </a:rPr>
                        <a:t> isolate </a:t>
                      </a:r>
                      <a:r>
                        <a:rPr lang="en-US" sz="1200" kern="1200" baseline="0" dirty="0" err="1" smtClean="0">
                          <a:solidFill>
                            <a:schemeClr val="dk1"/>
                          </a:solidFill>
                          <a:latin typeface="+mn-lt"/>
                          <a:ea typeface="+mn-ea"/>
                          <a:cs typeface="+mn-cs"/>
                        </a:rPr>
                        <a:t>si</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vor</a:t>
                      </a:r>
                      <a:r>
                        <a:rPr lang="en-US" sz="1200" kern="1200" baseline="0" dirty="0" smtClean="0">
                          <a:solidFill>
                            <a:schemeClr val="dk1"/>
                          </a:solidFill>
                          <a:latin typeface="+mn-lt"/>
                          <a:ea typeface="+mn-ea"/>
                          <a:cs typeface="+mn-cs"/>
                        </a:rPr>
                        <a:t> fi </a:t>
                      </a:r>
                      <a:r>
                        <a:rPr lang="en-US" sz="1200" kern="1200" baseline="0" dirty="0" err="1" smtClean="0">
                          <a:solidFill>
                            <a:schemeClr val="dk1"/>
                          </a:solidFill>
                          <a:latin typeface="+mn-lt"/>
                          <a:ea typeface="+mn-ea"/>
                          <a:cs typeface="+mn-cs"/>
                        </a:rPr>
                        <a:t>verificate</a:t>
                      </a:r>
                      <a:r>
                        <a:rPr lang="en-US" sz="1200" kern="1200" baseline="0" dirty="0" smtClean="0">
                          <a:solidFill>
                            <a:schemeClr val="dk1"/>
                          </a:solidFill>
                          <a:latin typeface="+mn-lt"/>
                          <a:ea typeface="+mn-ea"/>
                          <a:cs typeface="+mn-cs"/>
                        </a:rPr>
                        <a:t> periodic</a:t>
                      </a:r>
                      <a:endParaRPr lang="en-US" sz="1200" kern="1200" dirty="0" smtClean="0">
                        <a:solidFill>
                          <a:schemeClr val="dk1"/>
                        </a:solidFill>
                        <a:latin typeface="+mn-lt"/>
                        <a:ea typeface="+mn-ea"/>
                        <a:cs typeface="+mn-cs"/>
                      </a:endParaRPr>
                    </a:p>
                    <a:p>
                      <a:pPr>
                        <a:lnSpc>
                          <a:spcPct val="107000"/>
                        </a:lnSpc>
                        <a:spcAft>
                          <a:spcPts val="0"/>
                        </a:spcAft>
                      </a:pPr>
                      <a:endParaRPr lang="en-US" sz="1200" dirty="0">
                        <a:latin typeface="+mj-lt"/>
                      </a:endParaRPr>
                    </a:p>
                  </a:txBody>
                  <a:tcPr/>
                </a:tc>
              </a:tr>
              <a:tr h="435102">
                <a:tc>
                  <a:txBody>
                    <a:bodyPr/>
                    <a:lstStyle/>
                    <a:p>
                      <a:pPr marR="334645" eaLnBrk="0" hangingPunct="0">
                        <a:lnSpc>
                          <a:spcPct val="107000"/>
                        </a:lnSpc>
                        <a:spcAft>
                          <a:spcPts val="0"/>
                        </a:spcAft>
                        <a:tabLst>
                          <a:tab pos="5850890" algn="l"/>
                        </a:tabLst>
                      </a:pPr>
                      <a:r>
                        <a:rPr lang="ro-RO" sz="1200" kern="1200" dirty="0" smtClean="0">
                          <a:solidFill>
                            <a:schemeClr val="dk1"/>
                          </a:solidFill>
                          <a:effectLst/>
                          <a:latin typeface="+mn-lt"/>
                          <a:ea typeface="+mn-ea"/>
                          <a:cs typeface="+mn-cs"/>
                        </a:rPr>
                        <a:t>Utilizarea sistemelor cu vid eficiente din punct de vedere energetic pentru deshidratare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M</a:t>
                      </a:r>
                      <a:r>
                        <a:rPr lang="ro-RO" sz="1200" kern="1200" dirty="0" smtClean="0">
                          <a:solidFill>
                            <a:schemeClr val="dk1"/>
                          </a:solidFill>
                          <a:effectLst/>
                          <a:latin typeface="+mn-lt"/>
                          <a:ea typeface="+mn-ea"/>
                          <a:cs typeface="+mn-cs"/>
                        </a:rPr>
                        <a:t>asinile de hartie sunt dotate cu pompe de vid.</a:t>
                      </a:r>
                      <a:endParaRPr lang="en-US" sz="1200" b="0" dirty="0">
                        <a:latin typeface="+mj-lt"/>
                      </a:endParaRPr>
                    </a:p>
                  </a:txBody>
                  <a:tcPr/>
                </a:tc>
                <a:tc>
                  <a:txBody>
                    <a:bodyPr/>
                    <a:lstStyle/>
                    <a:p>
                      <a:pPr>
                        <a:lnSpc>
                          <a:spcPct val="107000"/>
                        </a:lnSpc>
                        <a:spcAft>
                          <a:spcPts val="0"/>
                        </a:spcAft>
                      </a:pPr>
                      <a:r>
                        <a:rPr lang="en-US" sz="1200" dirty="0" err="1" smtClean="0">
                          <a:latin typeface="+mj-lt"/>
                        </a:rPr>
                        <a:t>Masina</a:t>
                      </a:r>
                      <a:r>
                        <a:rPr lang="en-US" sz="1200" dirty="0" smtClean="0">
                          <a:latin typeface="+mj-lt"/>
                        </a:rPr>
                        <a:t> are un </a:t>
                      </a:r>
                      <a:r>
                        <a:rPr lang="en-US" sz="1200" dirty="0" err="1" smtClean="0">
                          <a:latin typeface="+mj-lt"/>
                        </a:rPr>
                        <a:t>sistem</a:t>
                      </a:r>
                      <a:r>
                        <a:rPr lang="en-US" sz="1200" dirty="0" smtClean="0">
                          <a:latin typeface="+mj-lt"/>
                        </a:rPr>
                        <a:t> </a:t>
                      </a:r>
                      <a:r>
                        <a:rPr lang="en-US" sz="1200" dirty="0" err="1" smtClean="0">
                          <a:latin typeface="+mj-lt"/>
                        </a:rPr>
                        <a:t>performat</a:t>
                      </a:r>
                      <a:r>
                        <a:rPr lang="en-US" sz="1200" dirty="0" smtClean="0">
                          <a:latin typeface="+mj-lt"/>
                        </a:rPr>
                        <a:t> de </a:t>
                      </a:r>
                      <a:r>
                        <a:rPr lang="en-US" sz="1200" dirty="0" err="1" smtClean="0">
                          <a:latin typeface="+mj-lt"/>
                        </a:rPr>
                        <a:t>realizare</a:t>
                      </a:r>
                      <a:r>
                        <a:rPr lang="en-US" sz="1200" dirty="0" smtClean="0">
                          <a:latin typeface="+mj-lt"/>
                        </a:rPr>
                        <a:t> vid</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kern="1200" dirty="0" err="1" smtClean="0">
                          <a:solidFill>
                            <a:schemeClr val="dk1"/>
                          </a:solidFill>
                          <a:latin typeface="+mn-lt"/>
                          <a:ea typeface="+mn-ea"/>
                          <a:cs typeface="+mn-cs"/>
                        </a:rPr>
                        <a:t>Masina</a:t>
                      </a:r>
                      <a:r>
                        <a:rPr lang="en-US" sz="1200" kern="1200" dirty="0" smtClean="0">
                          <a:solidFill>
                            <a:schemeClr val="dk1"/>
                          </a:solidFill>
                          <a:latin typeface="+mn-lt"/>
                          <a:ea typeface="+mn-ea"/>
                          <a:cs typeface="+mn-cs"/>
                        </a:rPr>
                        <a:t> are un </a:t>
                      </a:r>
                      <a:r>
                        <a:rPr lang="en-US" sz="1200" kern="1200" dirty="0" err="1" smtClean="0">
                          <a:solidFill>
                            <a:schemeClr val="dk1"/>
                          </a:solidFill>
                          <a:latin typeface="+mn-lt"/>
                          <a:ea typeface="+mn-ea"/>
                          <a:cs typeface="+mn-cs"/>
                        </a:rPr>
                        <a:t>sistem</a:t>
                      </a:r>
                      <a:r>
                        <a:rPr lang="en-US" sz="1200" kern="1200" dirty="0" smtClean="0">
                          <a:solidFill>
                            <a:schemeClr val="dk1"/>
                          </a:solidFill>
                          <a:latin typeface="+mn-lt"/>
                          <a:ea typeface="+mn-ea"/>
                          <a:cs typeface="+mn-cs"/>
                        </a:rPr>
                        <a:t> </a:t>
                      </a:r>
                      <a:r>
                        <a:rPr lang="en-US" sz="1200" kern="1200" dirty="0" err="1" smtClean="0">
                          <a:solidFill>
                            <a:schemeClr val="dk1"/>
                          </a:solidFill>
                          <a:latin typeface="+mn-lt"/>
                          <a:ea typeface="+mn-ea"/>
                          <a:cs typeface="+mn-cs"/>
                        </a:rPr>
                        <a:t>performat</a:t>
                      </a:r>
                      <a:r>
                        <a:rPr lang="en-US" sz="1200" kern="1200" dirty="0" smtClean="0">
                          <a:solidFill>
                            <a:schemeClr val="dk1"/>
                          </a:solidFill>
                          <a:latin typeface="+mn-lt"/>
                          <a:ea typeface="+mn-ea"/>
                          <a:cs typeface="+mn-cs"/>
                        </a:rPr>
                        <a:t> de </a:t>
                      </a:r>
                      <a:r>
                        <a:rPr lang="en-US" sz="1200" kern="1200" dirty="0" err="1" smtClean="0">
                          <a:solidFill>
                            <a:schemeClr val="dk1"/>
                          </a:solidFill>
                          <a:latin typeface="+mn-lt"/>
                          <a:ea typeface="+mn-ea"/>
                          <a:cs typeface="+mn-cs"/>
                        </a:rPr>
                        <a:t>realizare</a:t>
                      </a:r>
                      <a:r>
                        <a:rPr lang="en-US" sz="1200" kern="1200" dirty="0" smtClean="0">
                          <a:solidFill>
                            <a:schemeClr val="dk1"/>
                          </a:solidFill>
                          <a:latin typeface="+mn-lt"/>
                          <a:ea typeface="+mn-ea"/>
                          <a:cs typeface="+mn-cs"/>
                        </a:rPr>
                        <a:t> vid</a:t>
                      </a:r>
                    </a:p>
                    <a:p>
                      <a:pPr marL="0" marR="0" indent="0" algn="l" defTabSz="914400" rtl="0" eaLnBrk="1" fontAlgn="auto" latinLnBrk="0" hangingPunct="1">
                        <a:lnSpc>
                          <a:spcPct val="107000"/>
                        </a:lnSpc>
                        <a:spcBef>
                          <a:spcPts val="0"/>
                        </a:spcBef>
                        <a:spcAft>
                          <a:spcPts val="0"/>
                        </a:spcAft>
                        <a:buClrTx/>
                        <a:buSzTx/>
                        <a:buFontTx/>
                        <a:buNone/>
                        <a:tabLst/>
                        <a:defRPr/>
                      </a:pPr>
                      <a:endParaRPr lang="en-US" sz="1200" dirty="0">
                        <a:latin typeface="+mj-lt"/>
                      </a:endParaRPr>
                    </a:p>
                  </a:txBody>
                  <a:tcPr/>
                </a:tc>
              </a:tr>
            </a:tbl>
          </a:graphicData>
        </a:graphic>
      </p:graphicFrame>
    </p:spTree>
    <p:extLst>
      <p:ext uri="{BB962C8B-B14F-4D97-AF65-F5344CB8AC3E}">
        <p14:creationId xmlns:p14="http://schemas.microsoft.com/office/powerpoint/2010/main" val="286450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4165403"/>
              </p:ext>
            </p:extLst>
          </p:nvPr>
        </p:nvGraphicFramePr>
        <p:xfrm>
          <a:off x="381000" y="133350"/>
          <a:ext cx="8534400" cy="3859021"/>
        </p:xfrm>
        <a:graphic>
          <a:graphicData uri="http://schemas.openxmlformats.org/drawingml/2006/table">
            <a:tbl>
              <a:tblPr firstRow="1" bandRow="1">
                <a:tableStyleId>{5C22544A-7EE6-4342-B048-85BDC9FD1C3A}</a:tableStyleId>
              </a:tblPr>
              <a:tblGrid>
                <a:gridCol w="2133600"/>
                <a:gridCol w="2133600"/>
                <a:gridCol w="2133600"/>
                <a:gridCol w="2133600"/>
              </a:tblGrid>
              <a:tr h="408177">
                <a:tc gridSpan="4">
                  <a:txBody>
                    <a:bodyPr/>
                    <a:lstStyle/>
                    <a:p>
                      <a:pPr algn="ctr"/>
                      <a:r>
                        <a:rPr lang="en-US" dirty="0" smtClean="0"/>
                        <a:t>Consumul de </a:t>
                      </a:r>
                      <a:r>
                        <a:rPr lang="en-US" dirty="0" err="1" smtClean="0"/>
                        <a:t>energie</a:t>
                      </a:r>
                      <a:r>
                        <a:rPr lang="en-US" dirty="0" smtClean="0"/>
                        <a:t> </a:t>
                      </a:r>
                      <a:r>
                        <a:rPr lang="en-US" dirty="0" err="1" smtClean="0"/>
                        <a:t>si</a:t>
                      </a:r>
                      <a:r>
                        <a:rPr lang="en-US" dirty="0" smtClean="0"/>
                        <a:t> </a:t>
                      </a:r>
                      <a:r>
                        <a:rPr lang="en-US" dirty="0" err="1" smtClean="0"/>
                        <a:t>eficienta</a:t>
                      </a:r>
                      <a:r>
                        <a:rPr lang="en-US" dirty="0" smtClean="0"/>
                        <a:t> </a:t>
                      </a:r>
                      <a:r>
                        <a:rPr lang="en-US" dirty="0" err="1" smtClean="0"/>
                        <a:t>energetica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817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effectLst>
                            <a:outerShdw blurRad="38100" dist="38100" dir="2700000" algn="tl">
                              <a:srgbClr val="000000">
                                <a:alpha val="43137"/>
                              </a:srgbClr>
                            </a:outerShdw>
                          </a:effectLst>
                          <a:latin typeface="+mn-lt"/>
                          <a:ea typeface="+mn-ea"/>
                          <a:cs typeface="+mn-cs"/>
                        </a:rPr>
                        <a:t>BAT 6. </a:t>
                      </a:r>
                      <a:r>
                        <a:rPr lang="en-US" sz="1200" b="1" i="1" kern="1200" dirty="0" smtClean="0">
                          <a:solidFill>
                            <a:schemeClr val="dk1"/>
                          </a:solidFill>
                          <a:effectLst/>
                          <a:latin typeface="+mn-lt"/>
                          <a:ea typeface="+mn-ea"/>
                          <a:cs typeface="+mn-cs"/>
                        </a:rPr>
                        <a:t>In </a:t>
                      </a:r>
                      <a:r>
                        <a:rPr lang="en-US" sz="1200" b="1" i="1" kern="1200" dirty="0" err="1" smtClean="0">
                          <a:solidFill>
                            <a:schemeClr val="dk1"/>
                          </a:solidFill>
                          <a:effectLst/>
                          <a:latin typeface="+mn-lt"/>
                          <a:ea typeface="+mn-ea"/>
                          <a:cs typeface="+mn-cs"/>
                        </a:rPr>
                        <a:t>vederea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reducerii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consumului</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combustibil</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energie</a:t>
                      </a:r>
                      <a:r>
                        <a:rPr lang="en-US" sz="1200" b="1" i="1" kern="1200" dirty="0" smtClean="0">
                          <a:solidFill>
                            <a:schemeClr val="dk1"/>
                          </a:solidFill>
                          <a:effectLst/>
                          <a:latin typeface="+mn-lt"/>
                          <a:ea typeface="+mn-ea"/>
                          <a:cs typeface="+mn-cs"/>
                        </a:rPr>
                        <a:t> in </a:t>
                      </a:r>
                      <a:r>
                        <a:rPr lang="en-US" sz="1200" b="1" i="1" kern="1200" dirty="0" err="1" smtClean="0">
                          <a:solidFill>
                            <a:schemeClr val="dk1"/>
                          </a:solidFill>
                          <a:effectLst/>
                          <a:latin typeface="+mn-lt"/>
                          <a:ea typeface="+mn-ea"/>
                          <a:cs typeface="+mn-cs"/>
                        </a:rPr>
                        <a:t>fabricile</a:t>
                      </a:r>
                      <a:r>
                        <a:rPr lang="en-US" sz="1200" b="1" i="1" kern="1200" dirty="0" smtClean="0">
                          <a:solidFill>
                            <a:schemeClr val="dk1"/>
                          </a:solidFill>
                          <a:effectLst/>
                          <a:latin typeface="+mn-lt"/>
                          <a:ea typeface="+mn-ea"/>
                          <a:cs typeface="+mn-cs"/>
                        </a:rPr>
                        <a:t> de </a:t>
                      </a:r>
                      <a:r>
                        <a:rPr lang="en-US" sz="1200" b="1" i="1" kern="1200" dirty="0" err="1" smtClean="0">
                          <a:solidFill>
                            <a:schemeClr val="dk1"/>
                          </a:solidFill>
                          <a:effectLst/>
                          <a:latin typeface="+mn-lt"/>
                          <a:ea typeface="+mn-ea"/>
                          <a:cs typeface="+mn-cs"/>
                        </a:rPr>
                        <a:t>celuloza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hartie</a:t>
                      </a:r>
                      <a:r>
                        <a:rPr lang="en-US" sz="1200" b="1" i="1" kern="1200" dirty="0" smtClean="0">
                          <a:solidFill>
                            <a:schemeClr val="dk1"/>
                          </a:solidFill>
                          <a:effectLst/>
                          <a:latin typeface="+mn-lt"/>
                          <a:ea typeface="+mn-ea"/>
                          <a:cs typeface="+mn-cs"/>
                        </a:rPr>
                        <a:t>, BAT </a:t>
                      </a:r>
                      <a:r>
                        <a:rPr lang="en-US" sz="1200" b="1" i="1" kern="1200" dirty="0" err="1" smtClean="0">
                          <a:solidFill>
                            <a:schemeClr val="dk1"/>
                          </a:solidFill>
                          <a:effectLst/>
                          <a:latin typeface="+mn-lt"/>
                          <a:ea typeface="+mn-ea"/>
                          <a:cs typeface="+mn-cs"/>
                        </a:rPr>
                        <a:t>consta</a:t>
                      </a:r>
                      <a:r>
                        <a:rPr lang="en-US" sz="1200" b="1" i="1" kern="1200" dirty="0" smtClean="0">
                          <a:solidFill>
                            <a:schemeClr val="dk1"/>
                          </a:solidFill>
                          <a:effectLst/>
                          <a:latin typeface="+mn-lt"/>
                          <a:ea typeface="+mn-ea"/>
                          <a:cs typeface="+mn-cs"/>
                        </a:rPr>
                        <a:t> in </a:t>
                      </a:r>
                      <a:r>
                        <a:rPr lang="en-US" sz="1200" b="1" i="1" kern="1200" dirty="0" err="1" smtClean="0">
                          <a:solidFill>
                            <a:schemeClr val="dk1"/>
                          </a:solidFill>
                          <a:effectLst/>
                          <a:latin typeface="+mn-lt"/>
                          <a:ea typeface="+mn-ea"/>
                          <a:cs typeface="+mn-cs"/>
                        </a:rPr>
                        <a:t>utilizarea</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tehnicii</a:t>
                      </a:r>
                      <a:r>
                        <a:rPr lang="en-US" sz="1200" b="1" i="1" kern="1200" dirty="0" smtClean="0">
                          <a:solidFill>
                            <a:schemeClr val="dk1"/>
                          </a:solidFill>
                          <a:effectLst/>
                          <a:latin typeface="+mn-lt"/>
                          <a:ea typeface="+mn-ea"/>
                          <a:cs typeface="+mn-cs"/>
                        </a:rPr>
                        <a:t> </a:t>
                      </a:r>
                      <a:r>
                        <a:rPr lang="en-US" sz="1200" b="1" i="1" kern="1200" dirty="0" err="1" smtClean="0">
                          <a:solidFill>
                            <a:schemeClr val="dk1"/>
                          </a:solidFill>
                          <a:effectLst/>
                          <a:latin typeface="+mn-lt"/>
                          <a:ea typeface="+mn-ea"/>
                          <a:cs typeface="+mn-cs"/>
                        </a:rPr>
                        <a:t>si</a:t>
                      </a:r>
                      <a:r>
                        <a:rPr lang="en-US" sz="1200" b="1" i="1" kern="1200" dirty="0" smtClean="0">
                          <a:solidFill>
                            <a:schemeClr val="dk1"/>
                          </a:solidFill>
                          <a:effectLst/>
                          <a:latin typeface="+mn-lt"/>
                          <a:ea typeface="+mn-ea"/>
                          <a:cs typeface="+mn-cs"/>
                        </a:rPr>
                        <a:t> a </a:t>
                      </a:r>
                      <a:r>
                        <a:rPr lang="en-US" sz="1200" b="1" i="1" kern="1200" dirty="0" err="1" smtClean="0">
                          <a:solidFill>
                            <a:schemeClr val="dk1"/>
                          </a:solidFill>
                          <a:effectLst/>
                          <a:latin typeface="+mn-lt"/>
                          <a:ea typeface="+mn-ea"/>
                          <a:cs typeface="+mn-cs"/>
                        </a:rPr>
                        <a:t>unei</a:t>
                      </a:r>
                      <a:r>
                        <a:rPr lang="en-US" sz="1200" b="1" i="1" kern="1200" baseline="0" dirty="0" smtClean="0">
                          <a:solidFill>
                            <a:schemeClr val="dk1"/>
                          </a:solidFill>
                          <a:effectLst/>
                          <a:latin typeface="+mn-lt"/>
                          <a:ea typeface="+mn-ea"/>
                          <a:cs typeface="+mn-cs"/>
                        </a:rPr>
                        <a:t> </a:t>
                      </a:r>
                      <a:r>
                        <a:rPr lang="en-US" sz="1200" b="1" i="1" kern="1200" baseline="0" dirty="0" err="1" smtClean="0">
                          <a:solidFill>
                            <a:schemeClr val="dk1"/>
                          </a:solidFill>
                          <a:effectLst/>
                          <a:latin typeface="+mn-lt"/>
                          <a:ea typeface="+mn-ea"/>
                          <a:cs typeface="+mn-cs"/>
                        </a:rPr>
                        <a:t>combinatii</a:t>
                      </a:r>
                      <a:r>
                        <a:rPr lang="en-US" sz="1200" b="1" i="1" kern="1200" baseline="0" dirty="0" smtClean="0">
                          <a:solidFill>
                            <a:schemeClr val="dk1"/>
                          </a:solidFill>
                          <a:effectLst/>
                          <a:latin typeface="+mn-lt"/>
                          <a:ea typeface="+mn-ea"/>
                          <a:cs typeface="+mn-cs"/>
                        </a:rPr>
                        <a:t> a </a:t>
                      </a:r>
                      <a:r>
                        <a:rPr lang="en-US" sz="1200" b="1" i="1" kern="1200" baseline="0" dirty="0" err="1" smtClean="0">
                          <a:solidFill>
                            <a:schemeClr val="dk1"/>
                          </a:solidFill>
                          <a:effectLst/>
                          <a:latin typeface="+mn-lt"/>
                          <a:ea typeface="+mn-ea"/>
                          <a:cs typeface="+mn-cs"/>
                        </a:rPr>
                        <a:t>altor</a:t>
                      </a:r>
                      <a:r>
                        <a:rPr lang="en-US" sz="1200" b="1" i="1" kern="1200" baseline="0" dirty="0" smtClean="0">
                          <a:solidFill>
                            <a:schemeClr val="dk1"/>
                          </a:solidFill>
                          <a:effectLst/>
                          <a:latin typeface="+mn-lt"/>
                          <a:ea typeface="+mn-ea"/>
                          <a:cs typeface="+mn-cs"/>
                        </a:rPr>
                        <a:t> </a:t>
                      </a:r>
                      <a:r>
                        <a:rPr lang="en-US" sz="1200" b="1" i="1" kern="1200" baseline="0" dirty="0" err="1" smtClean="0">
                          <a:solidFill>
                            <a:schemeClr val="dk1"/>
                          </a:solidFill>
                          <a:effectLst/>
                          <a:latin typeface="+mn-lt"/>
                          <a:ea typeface="+mn-ea"/>
                          <a:cs typeface="+mn-cs"/>
                        </a:rPr>
                        <a:t>tehnici</a:t>
                      </a:r>
                      <a:r>
                        <a:rPr lang="en-US" sz="1200" b="1" i="1" kern="1200" baseline="0" dirty="0" smtClean="0">
                          <a:solidFill>
                            <a:schemeClr val="dk1"/>
                          </a:solidFill>
                          <a:effectLst/>
                          <a:latin typeface="+mn-lt"/>
                          <a:ea typeface="+mn-ea"/>
                          <a:cs typeface="+mn-cs"/>
                        </a:rPr>
                        <a:t> enumerate </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R="334645" eaLnBrk="0" hangingPunct="0">
                        <a:lnSpc>
                          <a:spcPct val="107000"/>
                        </a:lnSpc>
                        <a:spcAft>
                          <a:spcPts val="0"/>
                        </a:spcAft>
                        <a:tabLst>
                          <a:tab pos="5850890" algn="l"/>
                        </a:tabLst>
                      </a:pPr>
                      <a:r>
                        <a:rPr lang="ro-RO" sz="1200" kern="1200" dirty="0" smtClean="0">
                          <a:solidFill>
                            <a:schemeClr val="dk1"/>
                          </a:solidFill>
                          <a:effectLst/>
                          <a:latin typeface="+mn-lt"/>
                          <a:ea typeface="+mn-ea"/>
                          <a:cs typeface="+mn-cs"/>
                        </a:rPr>
                        <a:t>Utilizarea  de  motoare,  pompe  și  agitatoare  electrice de înalt randament</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dirty="0" err="1" smtClean="0">
                          <a:latin typeface="+mj-lt"/>
                        </a:rPr>
                        <a:t>Motoarele</a:t>
                      </a:r>
                      <a:r>
                        <a:rPr lang="en-US" sz="1200" b="0" dirty="0" smtClean="0">
                          <a:latin typeface="+mj-lt"/>
                        </a:rPr>
                        <a:t>, </a:t>
                      </a:r>
                      <a:r>
                        <a:rPr lang="en-US" sz="1200" b="0" dirty="0" err="1" smtClean="0">
                          <a:latin typeface="+mj-lt"/>
                        </a:rPr>
                        <a:t>pompele</a:t>
                      </a:r>
                      <a:r>
                        <a:rPr lang="en-US" sz="1200" b="0" dirty="0" smtClean="0">
                          <a:latin typeface="+mj-lt"/>
                        </a:rPr>
                        <a:t>,</a:t>
                      </a:r>
                      <a:r>
                        <a:rPr lang="en-US" sz="1200" b="0" baseline="0" dirty="0" smtClean="0">
                          <a:latin typeface="+mj-lt"/>
                        </a:rPr>
                        <a:t> </a:t>
                      </a:r>
                      <a:r>
                        <a:rPr lang="en-US" sz="1200" b="0" baseline="0" dirty="0" err="1" smtClean="0">
                          <a:latin typeface="+mj-lt"/>
                        </a:rPr>
                        <a:t>agitatoarele</a:t>
                      </a:r>
                      <a:r>
                        <a:rPr lang="en-US" sz="1200" b="0" baseline="0" dirty="0" smtClean="0">
                          <a:latin typeface="+mj-lt"/>
                        </a:rPr>
                        <a:t> </a:t>
                      </a:r>
                      <a:r>
                        <a:rPr lang="en-US" sz="1200" b="0" baseline="0" dirty="0" err="1" smtClean="0">
                          <a:latin typeface="+mj-lt"/>
                        </a:rPr>
                        <a:t>sunt</a:t>
                      </a:r>
                      <a:r>
                        <a:rPr lang="en-US" sz="1200" b="0" baseline="0" dirty="0" smtClean="0">
                          <a:latin typeface="+mj-lt"/>
                        </a:rPr>
                        <a:t> </a:t>
                      </a:r>
                      <a:r>
                        <a:rPr lang="en-US" sz="1200" b="0" baseline="0" dirty="0" err="1" smtClean="0">
                          <a:latin typeface="+mj-lt"/>
                        </a:rPr>
                        <a:t>performante</a:t>
                      </a:r>
                      <a:r>
                        <a:rPr lang="en-US" sz="1200" b="0" baseline="0" dirty="0" smtClean="0">
                          <a:latin typeface="+mj-lt"/>
                        </a:rPr>
                        <a:t> </a:t>
                      </a:r>
                      <a:r>
                        <a:rPr lang="en-US" sz="1200" b="0" baseline="0" dirty="0" err="1" smtClean="0">
                          <a:latin typeface="+mj-lt"/>
                        </a:rPr>
                        <a:t>si</a:t>
                      </a:r>
                      <a:r>
                        <a:rPr lang="en-US" sz="1200" b="0" baseline="0" dirty="0" smtClean="0">
                          <a:latin typeface="+mj-lt"/>
                        </a:rPr>
                        <a:t> au </a:t>
                      </a:r>
                      <a:r>
                        <a:rPr lang="en-US" sz="1200" b="0" baseline="0" dirty="0" err="1" smtClean="0">
                          <a:latin typeface="+mj-lt"/>
                        </a:rPr>
                        <a:t>consum</a:t>
                      </a:r>
                      <a:r>
                        <a:rPr lang="en-US" sz="1200" b="0" baseline="0" dirty="0" smtClean="0">
                          <a:latin typeface="+mj-lt"/>
                        </a:rPr>
                        <a:t> mic de </a:t>
                      </a:r>
                      <a:r>
                        <a:rPr lang="en-US" sz="1200" b="0" baseline="0" dirty="0" err="1" smtClean="0">
                          <a:latin typeface="+mj-lt"/>
                        </a:rPr>
                        <a:t>energie</a:t>
                      </a:r>
                      <a:endParaRPr lang="en-US" sz="1200" b="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kern="1200" dirty="0" err="1" smtClean="0">
                          <a:solidFill>
                            <a:schemeClr val="dk1"/>
                          </a:solidFill>
                          <a:latin typeface="+mn-lt"/>
                          <a:ea typeface="+mn-ea"/>
                          <a:cs typeface="+mn-cs"/>
                        </a:rPr>
                        <a:t>Motoarele</a:t>
                      </a:r>
                      <a:r>
                        <a:rPr lang="en-US" sz="1200" b="0" kern="1200" dirty="0" smtClean="0">
                          <a:solidFill>
                            <a:schemeClr val="dk1"/>
                          </a:solidFill>
                          <a:latin typeface="+mn-lt"/>
                          <a:ea typeface="+mn-ea"/>
                          <a:cs typeface="+mn-cs"/>
                        </a:rPr>
                        <a:t>, </a:t>
                      </a:r>
                      <a:r>
                        <a:rPr lang="en-US" sz="1200" b="0" kern="1200" dirty="0" err="1" smtClean="0">
                          <a:solidFill>
                            <a:schemeClr val="dk1"/>
                          </a:solidFill>
                          <a:latin typeface="+mn-lt"/>
                          <a:ea typeface="+mn-ea"/>
                          <a:cs typeface="+mn-cs"/>
                        </a:rPr>
                        <a:t>pompele</a:t>
                      </a:r>
                      <a:r>
                        <a:rPr lang="en-US" sz="1200" b="0" kern="1200" dirty="0" smtClean="0">
                          <a:solidFill>
                            <a:schemeClr val="dk1"/>
                          </a:solidFill>
                          <a:latin typeface="+mn-lt"/>
                          <a:ea typeface="+mn-ea"/>
                          <a:cs typeface="+mn-cs"/>
                        </a:rPr>
                        <a:t>,</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agitatoarele</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sunt</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performante</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si</a:t>
                      </a:r>
                      <a:r>
                        <a:rPr lang="en-US" sz="1200" b="0" kern="1200" baseline="0" dirty="0" smtClean="0">
                          <a:solidFill>
                            <a:schemeClr val="dk1"/>
                          </a:solidFill>
                          <a:latin typeface="+mn-lt"/>
                          <a:ea typeface="+mn-ea"/>
                          <a:cs typeface="+mn-cs"/>
                        </a:rPr>
                        <a:t> au </a:t>
                      </a:r>
                      <a:r>
                        <a:rPr lang="en-US" sz="1200" b="0" kern="1200" baseline="0" dirty="0" err="1" smtClean="0">
                          <a:solidFill>
                            <a:schemeClr val="dk1"/>
                          </a:solidFill>
                          <a:latin typeface="+mn-lt"/>
                          <a:ea typeface="+mn-ea"/>
                          <a:cs typeface="+mn-cs"/>
                        </a:rPr>
                        <a:t>consum</a:t>
                      </a:r>
                      <a:r>
                        <a:rPr lang="en-US" sz="1200" b="0" kern="1200" baseline="0" dirty="0" smtClean="0">
                          <a:solidFill>
                            <a:schemeClr val="dk1"/>
                          </a:solidFill>
                          <a:latin typeface="+mn-lt"/>
                          <a:ea typeface="+mn-ea"/>
                          <a:cs typeface="+mn-cs"/>
                        </a:rPr>
                        <a:t> mic de </a:t>
                      </a:r>
                      <a:r>
                        <a:rPr lang="en-US" sz="1200" b="0" kern="1200" baseline="0" dirty="0" err="1" smtClean="0">
                          <a:solidFill>
                            <a:schemeClr val="dk1"/>
                          </a:solidFill>
                          <a:latin typeface="+mn-lt"/>
                          <a:ea typeface="+mn-ea"/>
                          <a:cs typeface="+mn-cs"/>
                        </a:rPr>
                        <a:t>energie</a:t>
                      </a:r>
                      <a:endParaRPr lang="en-US" sz="1200" dirty="0">
                        <a:latin typeface="+mj-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kern="1200" dirty="0" err="1" smtClean="0">
                          <a:solidFill>
                            <a:schemeClr val="dk1"/>
                          </a:solidFill>
                          <a:latin typeface="+mn-lt"/>
                          <a:ea typeface="+mn-ea"/>
                          <a:cs typeface="+mn-cs"/>
                        </a:rPr>
                        <a:t>Motoarele</a:t>
                      </a:r>
                      <a:r>
                        <a:rPr lang="en-US" sz="1200" b="0" kern="1200" dirty="0" smtClean="0">
                          <a:solidFill>
                            <a:schemeClr val="dk1"/>
                          </a:solidFill>
                          <a:latin typeface="+mn-lt"/>
                          <a:ea typeface="+mn-ea"/>
                          <a:cs typeface="+mn-cs"/>
                        </a:rPr>
                        <a:t>, </a:t>
                      </a:r>
                      <a:r>
                        <a:rPr lang="en-US" sz="1200" b="0" kern="1200" dirty="0" err="1" smtClean="0">
                          <a:solidFill>
                            <a:schemeClr val="dk1"/>
                          </a:solidFill>
                          <a:latin typeface="+mn-lt"/>
                          <a:ea typeface="+mn-ea"/>
                          <a:cs typeface="+mn-cs"/>
                        </a:rPr>
                        <a:t>pompele</a:t>
                      </a:r>
                      <a:r>
                        <a:rPr lang="en-US" sz="1200" b="0" kern="1200" dirty="0" smtClean="0">
                          <a:solidFill>
                            <a:schemeClr val="dk1"/>
                          </a:solidFill>
                          <a:latin typeface="+mn-lt"/>
                          <a:ea typeface="+mn-ea"/>
                          <a:cs typeface="+mn-cs"/>
                        </a:rPr>
                        <a:t>,</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agitatoarele</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sunt</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performante</a:t>
                      </a:r>
                      <a:r>
                        <a:rPr lang="en-US" sz="1200" b="0" kern="1200" baseline="0" dirty="0" smtClean="0">
                          <a:solidFill>
                            <a:schemeClr val="dk1"/>
                          </a:solidFill>
                          <a:latin typeface="+mn-lt"/>
                          <a:ea typeface="+mn-ea"/>
                          <a:cs typeface="+mn-cs"/>
                        </a:rPr>
                        <a:t> </a:t>
                      </a:r>
                      <a:r>
                        <a:rPr lang="en-US" sz="1200" b="0" kern="1200" baseline="0" dirty="0" err="1" smtClean="0">
                          <a:solidFill>
                            <a:schemeClr val="dk1"/>
                          </a:solidFill>
                          <a:latin typeface="+mn-lt"/>
                          <a:ea typeface="+mn-ea"/>
                          <a:cs typeface="+mn-cs"/>
                        </a:rPr>
                        <a:t>si</a:t>
                      </a:r>
                      <a:r>
                        <a:rPr lang="en-US" sz="1200" b="0" kern="1200" baseline="0" dirty="0" smtClean="0">
                          <a:solidFill>
                            <a:schemeClr val="dk1"/>
                          </a:solidFill>
                          <a:latin typeface="+mn-lt"/>
                          <a:ea typeface="+mn-ea"/>
                          <a:cs typeface="+mn-cs"/>
                        </a:rPr>
                        <a:t> au </a:t>
                      </a:r>
                      <a:r>
                        <a:rPr lang="en-US" sz="1200" b="0" kern="1200" baseline="0" dirty="0" err="1" smtClean="0">
                          <a:solidFill>
                            <a:schemeClr val="dk1"/>
                          </a:solidFill>
                          <a:latin typeface="+mn-lt"/>
                          <a:ea typeface="+mn-ea"/>
                          <a:cs typeface="+mn-cs"/>
                        </a:rPr>
                        <a:t>consum</a:t>
                      </a:r>
                      <a:r>
                        <a:rPr lang="en-US" sz="1200" b="0" kern="1200" baseline="0" dirty="0" smtClean="0">
                          <a:solidFill>
                            <a:schemeClr val="dk1"/>
                          </a:solidFill>
                          <a:latin typeface="+mn-lt"/>
                          <a:ea typeface="+mn-ea"/>
                          <a:cs typeface="+mn-cs"/>
                        </a:rPr>
                        <a:t> mic de </a:t>
                      </a:r>
                      <a:r>
                        <a:rPr lang="en-US" sz="1200" b="0" kern="1200" baseline="0" dirty="0" err="1" smtClean="0">
                          <a:solidFill>
                            <a:schemeClr val="dk1"/>
                          </a:solidFill>
                          <a:latin typeface="+mn-lt"/>
                          <a:ea typeface="+mn-ea"/>
                          <a:cs typeface="+mn-cs"/>
                        </a:rPr>
                        <a:t>energie</a:t>
                      </a:r>
                      <a:endParaRPr lang="en-US" sz="1200" dirty="0">
                        <a:latin typeface="+mj-lt"/>
                      </a:endParaRPr>
                    </a:p>
                  </a:txBody>
                  <a:tcPr/>
                </a:tc>
              </a:tr>
              <a:tr h="435102">
                <a:tc>
                  <a:txBody>
                    <a:bodyPr/>
                    <a:lstStyle/>
                    <a:p>
                      <a:pPr marR="334645" eaLnBrk="0" hangingPunct="0">
                        <a:lnSpc>
                          <a:spcPct val="107000"/>
                        </a:lnSpc>
                        <a:spcAft>
                          <a:spcPts val="0"/>
                        </a:spcAft>
                        <a:tabLst>
                          <a:tab pos="5850890" algn="l"/>
                        </a:tabLst>
                      </a:pPr>
                      <a:r>
                        <a:rPr lang="ro-RO" sz="1200" kern="1200" dirty="0" smtClean="0">
                          <a:solidFill>
                            <a:schemeClr val="dk1"/>
                          </a:solidFill>
                          <a:effectLst/>
                          <a:latin typeface="+mn-lt"/>
                          <a:ea typeface="+mn-ea"/>
                          <a:cs typeface="+mn-cs"/>
                        </a:rPr>
                        <a:t>Utilizarea invertoarelor de frecvență pentru ventilatoare, compresoare și pompe.</a:t>
                      </a:r>
                      <a:endParaRPr lang="en-US" sz="1200" dirty="0">
                        <a:latin typeface="+mj-lt"/>
                      </a:endParaRPr>
                    </a:p>
                  </a:txBody>
                  <a:tcPr/>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kern="1200" dirty="0" smtClean="0">
                          <a:solidFill>
                            <a:schemeClr val="dk1"/>
                          </a:solidFill>
                          <a:effectLst/>
                          <a:latin typeface="+mn-lt"/>
                          <a:ea typeface="+mn-ea"/>
                          <a:cs typeface="+mn-cs"/>
                        </a:rPr>
                        <a:t>Ventilatoare, compresoare și pompe prevăzute cu invertoare de frecvență</a:t>
                      </a:r>
                      <a:endParaRPr lang="en-US" sz="1200" b="0" dirty="0">
                        <a:latin typeface="+mj-lt"/>
                      </a:endParaRPr>
                    </a:p>
                  </a:txBody>
                  <a:tcPr/>
                </a:tc>
                <a:tc hMerge="1">
                  <a:txBody>
                    <a:bodyPr/>
                    <a:lstStyle/>
                    <a:p>
                      <a:pPr>
                        <a:lnSpc>
                          <a:spcPct val="107000"/>
                        </a:lnSpc>
                        <a:spcAft>
                          <a:spcPts val="0"/>
                        </a:spcAft>
                      </a:pPr>
                      <a:endParaRPr lang="en-US" sz="1200" dirty="0">
                        <a:latin typeface="+mj-lt"/>
                      </a:endParaRPr>
                    </a:p>
                  </a:txBody>
                  <a:tcPr/>
                </a:tc>
                <a:tc h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200" dirty="0">
                        <a:latin typeface="+mj-lt"/>
                      </a:endParaRPr>
                    </a:p>
                  </a:txBody>
                  <a:tcPr/>
                </a:tc>
              </a:tr>
              <a:tr h="435102">
                <a:tc>
                  <a:txBody>
                    <a:bodyPr/>
                    <a:lstStyle/>
                    <a:p>
                      <a:pPr marR="334645" eaLnBrk="0" hangingPunct="0">
                        <a:lnSpc>
                          <a:spcPct val="107000"/>
                        </a:lnSpc>
                        <a:spcAft>
                          <a:spcPts val="0"/>
                        </a:spcAft>
                        <a:tabLst>
                          <a:tab pos="5850890" algn="l"/>
                        </a:tabLst>
                      </a:pPr>
                      <a:r>
                        <a:rPr lang="ro-RO" sz="1200" kern="1200" dirty="0" smtClean="0">
                          <a:solidFill>
                            <a:schemeClr val="dk1"/>
                          </a:solidFill>
                          <a:effectLst/>
                          <a:latin typeface="+mn-lt"/>
                          <a:ea typeface="+mn-ea"/>
                          <a:cs typeface="+mn-cs"/>
                        </a:rPr>
                        <a:t>Adaptarea  nivelurilor  de  presiune  a  aburului  la necesitățile reale de presiune</a:t>
                      </a:r>
                      <a:endParaRPr lang="en-US" sz="1200" dirty="0">
                        <a:latin typeface="+mj-lt"/>
                      </a:endParaRPr>
                    </a:p>
                  </a:txBody>
                  <a:tcPr/>
                </a:tc>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ro-RO" sz="1200" kern="1200" dirty="0" smtClean="0">
                          <a:solidFill>
                            <a:schemeClr val="dk1"/>
                          </a:solidFill>
                          <a:effectLst/>
                          <a:latin typeface="+mn-lt"/>
                          <a:ea typeface="+mn-ea"/>
                          <a:cs typeface="+mn-cs"/>
                        </a:rPr>
                        <a:t>Cazanele de producer</a:t>
                      </a:r>
                      <a:r>
                        <a:rPr lang="en-US" sz="1200" kern="1200" dirty="0" smtClean="0">
                          <a:solidFill>
                            <a:schemeClr val="dk1"/>
                          </a:solidFill>
                          <a:effectLst/>
                          <a:latin typeface="+mn-lt"/>
                          <a:ea typeface="+mn-ea"/>
                          <a:cs typeface="+mn-cs"/>
                        </a:rPr>
                        <a:t>e </a:t>
                      </a:r>
                      <a:r>
                        <a:rPr lang="ro-RO" sz="1200" kern="1200" dirty="0" smtClean="0">
                          <a:solidFill>
                            <a:schemeClr val="dk1"/>
                          </a:solidFill>
                          <a:effectLst/>
                          <a:latin typeface="+mn-lt"/>
                          <a:ea typeface="+mn-ea"/>
                          <a:cs typeface="+mn-cs"/>
                        </a:rPr>
                        <a:t>a aburului sunt prevazute cu echipamente de siguranta, conform ISCIR, care intervin in cazul in care instalatiile tehnologice isi reduc consumul de abur</a:t>
                      </a:r>
                      <a:r>
                        <a:rPr lang="en-US" sz="1200" kern="1200" dirty="0" smtClean="0">
                          <a:solidFill>
                            <a:schemeClr val="dk1"/>
                          </a:solidFill>
                          <a:effectLst/>
                          <a:latin typeface="+mn-lt"/>
                          <a:ea typeface="+mn-ea"/>
                          <a:cs typeface="+mn-cs"/>
                        </a:rPr>
                        <a:t>.</a:t>
                      </a:r>
                      <a:endParaRPr lang="en-US" sz="1200" b="0" dirty="0">
                        <a:latin typeface="+mj-lt"/>
                      </a:endParaRPr>
                    </a:p>
                  </a:txBody>
                  <a:tcPr/>
                </a:tc>
                <a:tc hMerge="1">
                  <a:txBody>
                    <a:bodyPr/>
                    <a:lstStyle/>
                    <a:p>
                      <a:pPr>
                        <a:lnSpc>
                          <a:spcPct val="107000"/>
                        </a:lnSpc>
                        <a:spcAft>
                          <a:spcPts val="0"/>
                        </a:spcAft>
                      </a:pPr>
                      <a:endParaRPr lang="en-US" sz="1200" dirty="0">
                        <a:latin typeface="+mj-lt"/>
                      </a:endParaRPr>
                    </a:p>
                  </a:txBody>
                  <a:tcPr/>
                </a:tc>
                <a:tc hMerge="1">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200" dirty="0">
                        <a:latin typeface="+mj-lt"/>
                      </a:endParaRPr>
                    </a:p>
                  </a:txBody>
                  <a:tcPr/>
                </a:tc>
              </a:tr>
            </a:tbl>
          </a:graphicData>
        </a:graphic>
      </p:graphicFrame>
    </p:spTree>
    <p:extLst>
      <p:ext uri="{BB962C8B-B14F-4D97-AF65-F5344CB8AC3E}">
        <p14:creationId xmlns:p14="http://schemas.microsoft.com/office/powerpoint/2010/main" val="1514709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2570248"/>
              </p:ext>
            </p:extLst>
          </p:nvPr>
        </p:nvGraphicFramePr>
        <p:xfrm>
          <a:off x="304800" y="209551"/>
          <a:ext cx="8534400" cy="5474334"/>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smtClean="0"/>
                        <a:t>EMISII DE MIROSURI</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algn="ctr"/>
                      <a:r>
                        <a:rPr lang="en-US" sz="1200" b="1" dirty="0" smtClean="0"/>
                        <a:t>BAT 7. </a:t>
                      </a:r>
                      <a:r>
                        <a:rPr lang="ro-RO" sz="1200" b="1" i="1" kern="1200" dirty="0" smtClean="0">
                          <a:solidFill>
                            <a:schemeClr val="dk1"/>
                          </a:solidFill>
                          <a:effectLst/>
                          <a:latin typeface="+mn-lt"/>
                          <a:ea typeface="+mn-ea"/>
                          <a:cs typeface="+mn-cs"/>
                        </a:rPr>
                        <a:t>În vederea prevenirii și reducerii emisiilor de compuși mirositori provenind din sistemul de ape reziduale, BAT constă în utilizarea unei combinații a tehnicilor de mai jos</a:t>
                      </a:r>
                      <a:endParaRPr lang="en-US" sz="12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en-US" sz="1100" b="0" kern="0" dirty="0" smtClean="0">
                          <a:solidFill>
                            <a:schemeClr val="tx1"/>
                          </a:solidFill>
                          <a:effectLst/>
                          <a:latin typeface="Calibri" panose="020F0502020204030204" pitchFamily="34" charset="0"/>
                        </a:rPr>
                        <a:t>I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Aplicabile</a:t>
                      </a:r>
                      <a:r>
                        <a:rPr lang="en-US" sz="1100" b="1" kern="0"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pentr</a:t>
                      </a:r>
                      <a:r>
                        <a:rPr lang="en-US" sz="1100" b="1" kern="0" spc="5" dirty="0" err="1" smtClean="0">
                          <a:solidFill>
                            <a:schemeClr val="tx1"/>
                          </a:solidFill>
                          <a:effectLst>
                            <a:outerShdw blurRad="38100" dist="38100" dir="2700000" algn="tl">
                              <a:srgbClr val="000000">
                                <a:alpha val="43137"/>
                              </a:srgbClr>
                            </a:outerShdw>
                          </a:effectLst>
                          <a:latin typeface="Calibri" panose="020F0502020204030204" pitchFamily="34" charset="0"/>
                        </a:rPr>
                        <a:t>u</a:t>
                      </a:r>
                      <a:r>
                        <a:rPr lang="en-US" sz="1100" b="1" kern="0"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mirosuri</a:t>
                      </a:r>
                      <a:r>
                        <a:rPr lang="en-US" sz="1100" b="1" kern="0"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smtClean="0">
                          <a:solidFill>
                            <a:schemeClr val="tx1"/>
                          </a:solidFill>
                          <a:effectLst>
                            <a:outerShdw blurRad="38100" dist="38100" dir="2700000" algn="tl">
                              <a:srgbClr val="000000">
                                <a:alpha val="43137"/>
                              </a:srgbClr>
                            </a:outerShdw>
                          </a:effectLst>
                          <a:latin typeface="Calibri" panose="020F0502020204030204" pitchFamily="34" charset="0"/>
                        </a:rPr>
                        <a:t>legate</a:t>
                      </a:r>
                      <a:r>
                        <a:rPr lang="en-US" sz="1100" b="1" kern="0"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100" b="1" kern="0"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închiderea</a:t>
                      </a:r>
                      <a:r>
                        <a:rPr lang="en-US" sz="1100" b="1" kern="0" spc="3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sistemelor</a:t>
                      </a:r>
                      <a:r>
                        <a:rPr lang="en-US" sz="1100" b="1" kern="0" spc="3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100" b="1" kern="0"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100" b="1" kern="0" dirty="0" err="1" smtClean="0">
                          <a:solidFill>
                            <a:schemeClr val="tx1"/>
                          </a:solidFill>
                          <a:effectLst>
                            <a:outerShdw blurRad="38100" dist="38100" dir="2700000" algn="tl">
                              <a:srgbClr val="000000">
                                <a:alpha val="43137"/>
                              </a:srgbClr>
                            </a:outerShdw>
                          </a:effectLst>
                          <a:latin typeface="Calibri" panose="020F0502020204030204" pitchFamily="34" charset="0"/>
                        </a:rPr>
                        <a:t>apă</a:t>
                      </a:r>
                      <a:endParaRPr lang="ro-RO" sz="1100" b="1" kern="0"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en-US" sz="1100" b="0" kern="0" dirty="0" smtClean="0">
                          <a:solidFill>
                            <a:schemeClr val="tx1"/>
                          </a:solidFill>
                          <a:effectLst/>
                          <a:latin typeface="Calibri" panose="020F0502020204030204" pitchFamily="34" charset="0"/>
                        </a:rPr>
                        <a:t>*</a:t>
                      </a:r>
                      <a:r>
                        <a:rPr lang="en-US" sz="1100" b="0" kern="0" dirty="0" err="1" smtClean="0">
                          <a:solidFill>
                            <a:schemeClr val="tx1"/>
                          </a:solidFill>
                          <a:effectLst/>
                          <a:latin typeface="Calibri" panose="020F0502020204030204" pitchFamily="34" charset="0"/>
                        </a:rPr>
                        <a:t>Conceperea</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proceselor</a:t>
                      </a:r>
                      <a:r>
                        <a:rPr lang="en-US" sz="1100" b="0" kern="0" spc="3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pentru</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fabrici</a:t>
                      </a:r>
                      <a:r>
                        <a:rPr lang="en-US" sz="1100" b="0" kern="0" spc="1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10"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hârtie</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1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a</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unor</a:t>
                      </a:r>
                      <a:r>
                        <a:rPr lang="en-US" sz="1100" b="0" kern="0" spc="3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rezervoare</a:t>
                      </a:r>
                      <a:r>
                        <a:rPr lang="en-US" sz="1100" b="0" kern="0" spc="1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apă</a:t>
                      </a:r>
                      <a:r>
                        <a:rPr lang="en-US" sz="1100" b="0" kern="0" dirty="0" smtClean="0">
                          <a:solidFill>
                            <a:schemeClr val="tx1"/>
                          </a:solidFill>
                          <a:effectLst/>
                          <a:latin typeface="Calibri" panose="020F0502020204030204" pitchFamily="34" charset="0"/>
                        </a:rPr>
                        <a:t>,</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țevi</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1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cuve</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în</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așa</a:t>
                      </a:r>
                      <a:r>
                        <a:rPr lang="en-US" sz="1100" b="0" kern="0" spc="10"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f</a:t>
                      </a:r>
                      <a:r>
                        <a:rPr lang="en-US" sz="1100" b="0" kern="0" spc="-10" dirty="0" err="1" smtClean="0">
                          <a:solidFill>
                            <a:schemeClr val="tx1"/>
                          </a:solidFill>
                          <a:effectLst/>
                          <a:latin typeface="Calibri" panose="020F0502020204030204" pitchFamily="34" charset="0"/>
                        </a:rPr>
                        <a:t>el</a:t>
                      </a:r>
                      <a:r>
                        <a:rPr lang="en-US" sz="1100" b="0" kern="0" spc="1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încât</a:t>
                      </a:r>
                      <a:r>
                        <a:rPr lang="en-US" sz="1100" b="0" kern="0" spc="14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să</a:t>
                      </a:r>
                      <a:r>
                        <a:rPr lang="en-US" sz="1100" b="0" kern="0" spc="2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se</a:t>
                      </a:r>
                      <a:r>
                        <a:rPr lang="en-US" sz="1100" b="0" kern="0" spc="25" dirty="0" smtClean="0">
                          <a:solidFill>
                            <a:schemeClr val="tx1"/>
                          </a:solidFill>
                          <a:effectLst/>
                          <a:latin typeface="Calibri" panose="020F0502020204030204" pitchFamily="34" charset="0"/>
                        </a:rPr>
                        <a:t> </a:t>
                      </a:r>
                      <a:r>
                        <a:rPr lang="en-US" sz="1100" b="0" kern="0" spc="-5" dirty="0" smtClean="0">
                          <a:solidFill>
                            <a:schemeClr val="tx1"/>
                          </a:solidFill>
                          <a:effectLst/>
                          <a:latin typeface="Calibri" panose="020F0502020204030204" pitchFamily="34" charset="0"/>
                        </a:rPr>
                        <a:t>evit</a:t>
                      </a:r>
                      <a:r>
                        <a:rPr lang="en-US" sz="1100" b="0" kern="0" spc="-10" dirty="0" smtClean="0">
                          <a:solidFill>
                            <a:schemeClr val="tx1"/>
                          </a:solidFill>
                          <a:effectLst/>
                          <a:latin typeface="Calibri" panose="020F0502020204030204" pitchFamily="34" charset="0"/>
                        </a:rPr>
                        <a:t>e</a:t>
                      </a:r>
                      <a:r>
                        <a:rPr lang="en-US" sz="1100" b="0" kern="0" spc="2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perioadele</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2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retenție</a:t>
                      </a:r>
                      <a:r>
                        <a:rPr lang="en-US" sz="1100" b="0" kern="0" spc="2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prelungite</a:t>
                      </a:r>
                      <a:r>
                        <a:rPr lang="en-US" sz="1100" b="0" kern="0" dirty="0" smtClean="0">
                          <a:solidFill>
                            <a:schemeClr val="tx1"/>
                          </a:solidFill>
                          <a:effectLst/>
                          <a:latin typeface="Calibri" panose="020F0502020204030204" pitchFamily="34" charset="0"/>
                        </a:rPr>
                        <a:t>,</a:t>
                      </a:r>
                      <a:r>
                        <a:rPr lang="en-US" sz="1100" b="0" kern="0" spc="1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zonele</a:t>
                      </a:r>
                      <a:r>
                        <a:rPr lang="en-US" sz="1100" b="0" kern="0" spc="2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moar</a:t>
                      </a:r>
                      <a:r>
                        <a:rPr lang="en-US" sz="1100" b="0" kern="0" spc="5" dirty="0" err="1" smtClean="0">
                          <a:solidFill>
                            <a:schemeClr val="tx1"/>
                          </a:solidFill>
                          <a:effectLst/>
                          <a:latin typeface="Calibri" panose="020F0502020204030204" pitchFamily="34" charset="0"/>
                        </a:rPr>
                        <a:t>te</a:t>
                      </a:r>
                      <a:r>
                        <a:rPr lang="en-US" sz="1100" b="0" kern="0" spc="1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sau</a:t>
                      </a:r>
                      <a:r>
                        <a:rPr lang="en-US" sz="1100" b="0" kern="0" spc="20" dirty="0" smtClean="0">
                          <a:solidFill>
                            <a:schemeClr val="tx1"/>
                          </a:solidFill>
                          <a:effectLst/>
                          <a:latin typeface="Calibri" panose="020F0502020204030204" pitchFamily="34" charset="0"/>
                        </a:rPr>
                        <a:t> </a:t>
                      </a:r>
                      <a:r>
                        <a:rPr lang="en-US" sz="1100" b="0" kern="0" spc="-10" dirty="0" err="1" smtClean="0">
                          <a:solidFill>
                            <a:schemeClr val="tx1"/>
                          </a:solidFill>
                          <a:effectLst/>
                          <a:latin typeface="Calibri" panose="020F0502020204030204" pitchFamily="34" charset="0"/>
                        </a:rPr>
                        <a:t>suprafețele</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cu</a:t>
                      </a:r>
                      <a:r>
                        <a:rPr lang="en-US" sz="1100" b="0" kern="0" spc="25" dirty="0" smtClean="0">
                          <a:solidFill>
                            <a:schemeClr val="tx1"/>
                          </a:solidFill>
                          <a:effectLst/>
                          <a:latin typeface="Calibri" panose="020F0502020204030204" pitchFamily="34" charset="0"/>
                        </a:rPr>
                        <a:t> </a:t>
                      </a:r>
                      <a:r>
                        <a:rPr lang="en-US" sz="1100" b="0" kern="0" spc="-10" dirty="0" err="1" smtClean="0">
                          <a:solidFill>
                            <a:schemeClr val="tx1"/>
                          </a:solidFill>
                          <a:effectLst/>
                          <a:latin typeface="Calibri" panose="020F0502020204030204" pitchFamily="34" charset="0"/>
                        </a:rPr>
                        <a:t>amestec</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slab</a:t>
                      </a:r>
                      <a:r>
                        <a:rPr lang="en-US" sz="1100" b="0" kern="0" spc="2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din</a:t>
                      </a:r>
                      <a:r>
                        <a:rPr lang="en-US" sz="1100" b="0" kern="0" spc="2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circui</a:t>
                      </a:r>
                      <a:r>
                        <a:rPr lang="en-US" sz="1100" b="0" kern="0" spc="-10" dirty="0" err="1" smtClean="0">
                          <a:solidFill>
                            <a:schemeClr val="tx1"/>
                          </a:solidFill>
                          <a:effectLst/>
                          <a:latin typeface="Calibri" panose="020F0502020204030204" pitchFamily="34" charset="0"/>
                        </a:rPr>
                        <a:t>tele</a:t>
                      </a:r>
                      <a:r>
                        <a:rPr lang="en-US" sz="1100" b="0" kern="0" spc="7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7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apă</a:t>
                      </a:r>
                      <a:r>
                        <a:rPr lang="en-US" sz="1100" b="0" kern="0" spc="7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6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unitățile</a:t>
                      </a:r>
                      <a:r>
                        <a:rPr lang="en-US" sz="1100" b="0" kern="0" spc="75" dirty="0" smtClean="0">
                          <a:solidFill>
                            <a:schemeClr val="tx1"/>
                          </a:solidFill>
                          <a:effectLst/>
                          <a:latin typeface="Calibri" panose="020F0502020204030204" pitchFamily="34" charset="0"/>
                        </a:rPr>
                        <a:t> </a:t>
                      </a:r>
                      <a:r>
                        <a:rPr lang="en-US" sz="1100" b="0" kern="0" spc="-10" dirty="0" err="1" smtClean="0">
                          <a:solidFill>
                            <a:schemeClr val="tx1"/>
                          </a:solidFill>
                          <a:effectLst/>
                          <a:latin typeface="Calibri" panose="020F0502020204030204" pitchFamily="34" charset="0"/>
                        </a:rPr>
                        <a:t>aferente</a:t>
                      </a:r>
                      <a:r>
                        <a:rPr lang="en-US" sz="1100" b="0" kern="0" spc="-10" dirty="0" smtClean="0">
                          <a:solidFill>
                            <a:schemeClr val="tx1"/>
                          </a:solidFill>
                          <a:effectLst/>
                          <a:latin typeface="Calibri" panose="020F0502020204030204" pitchFamily="34" charset="0"/>
                        </a:rPr>
                        <a:t>,</a:t>
                      </a:r>
                      <a:r>
                        <a:rPr lang="en-US" sz="1100" b="0" kern="0" spc="7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în</a:t>
                      </a:r>
                      <a:r>
                        <a:rPr lang="en-US" sz="1100" b="0" kern="0" spc="7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scopul</a:t>
                      </a:r>
                      <a:r>
                        <a:rPr lang="en-US" sz="1100" b="0" kern="0" spc="6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evitării</a:t>
                      </a:r>
                      <a:r>
                        <a:rPr lang="en-US" sz="1100" b="0" kern="0" spc="7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deteriorării</a:t>
                      </a:r>
                      <a:r>
                        <a:rPr lang="en-US" sz="1100" b="0" kern="0" spc="7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6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depunerilor</a:t>
                      </a:r>
                      <a:r>
                        <a:rPr lang="en-US" sz="1100" b="0" kern="0" spc="9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necontrolat</a:t>
                      </a:r>
                      <a:r>
                        <a:rPr lang="en-US" sz="1100" b="0" kern="0" spc="-10" dirty="0" err="1" smtClean="0">
                          <a:solidFill>
                            <a:schemeClr val="tx1"/>
                          </a:solidFill>
                          <a:effectLst/>
                          <a:latin typeface="Calibri" panose="020F0502020204030204" pitchFamily="34" charset="0"/>
                        </a:rPr>
                        <a:t>e</a:t>
                      </a:r>
                      <a:r>
                        <a:rPr lang="en-US" sz="1100" b="0" kern="0" spc="7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70" dirty="0" smtClean="0">
                          <a:solidFill>
                            <a:schemeClr val="tx1"/>
                          </a:solidFill>
                          <a:effectLst/>
                          <a:latin typeface="Calibri" panose="020F0502020204030204" pitchFamily="34" charset="0"/>
                        </a:rPr>
                        <a:t> </a:t>
                      </a:r>
                      <a:r>
                        <a:rPr lang="en-US" sz="1100" b="0" kern="0" spc="-10" dirty="0" err="1" smtClean="0">
                          <a:solidFill>
                            <a:schemeClr val="tx1"/>
                          </a:solidFill>
                          <a:effectLst/>
                          <a:latin typeface="Calibri" panose="020F0502020204030204" pitchFamily="34" charset="0"/>
                        </a:rPr>
                        <a:t>descom</a:t>
                      </a:r>
                      <a:r>
                        <a:rPr lang="en-US" sz="1100" b="0" kern="0" spc="-5" dirty="0" err="1" smtClean="0">
                          <a:solidFill>
                            <a:schemeClr val="tx1"/>
                          </a:solidFill>
                          <a:effectLst/>
                          <a:latin typeface="Calibri" panose="020F0502020204030204" pitchFamily="34" charset="0"/>
                        </a:rPr>
                        <a:t>pu</a:t>
                      </a:r>
                      <a:r>
                        <a:rPr lang="en-US" sz="1100" b="0" kern="0" dirty="0" err="1" smtClean="0">
                          <a:solidFill>
                            <a:schemeClr val="tx1"/>
                          </a:solidFill>
                          <a:effectLst/>
                          <a:latin typeface="Calibri" panose="020F0502020204030204" pitchFamily="34" charset="0"/>
                        </a:rPr>
                        <a:t>nerii</a:t>
                      </a:r>
                      <a:r>
                        <a:rPr lang="en-US" sz="1100" b="0" kern="0" spc="4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materiei</a:t>
                      </a:r>
                      <a:r>
                        <a:rPr lang="en-US" sz="1100" b="0" kern="0" spc="40"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org</a:t>
                      </a:r>
                      <a:r>
                        <a:rPr lang="en-US" sz="1100" b="0" kern="0" spc="-10" dirty="0" err="1" smtClean="0">
                          <a:solidFill>
                            <a:schemeClr val="tx1"/>
                          </a:solidFill>
                          <a:effectLst/>
                          <a:latin typeface="Calibri" panose="020F0502020204030204" pitchFamily="34" charset="0"/>
                        </a:rPr>
                        <a:t>anice</a:t>
                      </a:r>
                      <a:r>
                        <a:rPr lang="en-US" sz="1100" b="0" kern="0" spc="4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3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biologice</a:t>
                      </a:r>
                      <a:endParaRPr lang="ro-RO" sz="1100" b="0" kern="0" dirty="0" smtClean="0">
                        <a:solidFill>
                          <a:schemeClr val="tx1"/>
                        </a:solidFill>
                        <a:effectLst/>
                        <a:latin typeface="Calibri" panose="020F0502020204030204" pitchFamily="34" charset="0"/>
                      </a:endParaRPr>
                    </a:p>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en-US" sz="1100" b="0" kern="0" dirty="0" smtClean="0">
                          <a:solidFill>
                            <a:schemeClr val="tx1"/>
                          </a:solidFill>
                          <a:effectLst/>
                          <a:latin typeface="Calibri" panose="020F0502020204030204" pitchFamily="34" charset="0"/>
                        </a:rPr>
                        <a:t>*</a:t>
                      </a:r>
                      <a:r>
                        <a:rPr lang="en-US" sz="1100" b="0" kern="0" dirty="0" err="1" smtClean="0">
                          <a:solidFill>
                            <a:schemeClr val="tx1"/>
                          </a:solidFill>
                          <a:effectLst/>
                          <a:latin typeface="Calibri" panose="020F0502020204030204" pitchFamily="34" charset="0"/>
                        </a:rPr>
                        <a:t>Utilizarea</a:t>
                      </a:r>
                      <a:r>
                        <a:rPr lang="en-US" sz="1100" b="0" kern="0" spc="19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biocidelor</a:t>
                      </a:r>
                      <a:r>
                        <a:rPr lang="en-US" sz="1100" b="0" kern="0" spc="-10" dirty="0" smtClean="0">
                          <a:solidFill>
                            <a:schemeClr val="tx1"/>
                          </a:solidFill>
                          <a:effectLst/>
                          <a:latin typeface="Calibri" panose="020F0502020204030204" pitchFamily="34" charset="0"/>
                        </a:rPr>
                        <a:t>,</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agenților</a:t>
                      </a:r>
                      <a:r>
                        <a:rPr lang="en-US" sz="1100" b="0" kern="0" spc="19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19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dispersie</a:t>
                      </a:r>
                      <a:r>
                        <a:rPr lang="en-US" sz="1100" b="0" kern="0" spc="20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sau</a:t>
                      </a:r>
                      <a:r>
                        <a:rPr lang="en-US" sz="1100" b="0" kern="0" spc="20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19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oxidare</a:t>
                      </a:r>
                      <a:r>
                        <a:rPr lang="en-US" sz="1100" b="0" kern="0" spc="20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200"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exemplu</a:t>
                      </a:r>
                      <a:r>
                        <a:rPr lang="en-US" sz="1100" b="0" kern="0" spc="-5" dirty="0" smtClean="0">
                          <a:solidFill>
                            <a:schemeClr val="tx1"/>
                          </a:solidFill>
                          <a:effectLst/>
                          <a:latin typeface="Calibri" panose="020F0502020204030204" pitchFamily="34" charset="0"/>
                        </a:rPr>
                        <a:t>,</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sterilizare</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catalitică</a:t>
                      </a:r>
                      <a:r>
                        <a:rPr lang="en-US" sz="1100" b="0" kern="0" spc="20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cu</a:t>
                      </a:r>
                      <a:r>
                        <a:rPr lang="en-US" sz="1100" b="0" kern="0" spc="19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peroxid</a:t>
                      </a:r>
                      <a:r>
                        <a:rPr lang="en-US" sz="1100" b="0" kern="0" spc="10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190"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hidrog</a:t>
                      </a:r>
                      <a:r>
                        <a:rPr lang="en-US" sz="1100" b="0" kern="0" spc="-10" dirty="0" err="1" smtClean="0">
                          <a:solidFill>
                            <a:schemeClr val="tx1"/>
                          </a:solidFill>
                          <a:effectLst/>
                          <a:latin typeface="Calibri" panose="020F0502020204030204" pitchFamily="34" charset="0"/>
                        </a:rPr>
                        <a:t>en</a:t>
                      </a:r>
                      <a:r>
                        <a:rPr lang="en-US" sz="1100" b="0" kern="0" spc="-10" dirty="0" smtClean="0">
                          <a:solidFill>
                            <a:schemeClr val="tx1"/>
                          </a:solidFill>
                          <a:effectLst/>
                          <a:latin typeface="Calibri" panose="020F0502020204030204" pitchFamily="34" charset="0"/>
                        </a:rPr>
                        <a:t>)</a:t>
                      </a:r>
                      <a:r>
                        <a:rPr lang="en-US" sz="1100" b="0" kern="0" spc="19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pentru</a:t>
                      </a:r>
                      <a:r>
                        <a:rPr lang="en-US" sz="1100" b="0" kern="0" spc="20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a</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controla</a:t>
                      </a:r>
                      <a:r>
                        <a:rPr lang="en-US" sz="1100" b="0" kern="0" spc="19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mirosul</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și</a:t>
                      </a:r>
                      <a:r>
                        <a:rPr lang="en-US" sz="1100" b="0" kern="0" spc="19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dezvoltarea</a:t>
                      </a:r>
                      <a:r>
                        <a:rPr lang="en-US" sz="1100" b="0" kern="0" spc="20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bacteriilor</a:t>
                      </a:r>
                      <a:r>
                        <a:rPr lang="en-US" sz="1100" b="0" kern="0" spc="200" dirty="0" smtClean="0">
                          <a:solidFill>
                            <a:schemeClr val="tx1"/>
                          </a:solidFill>
                          <a:effectLst/>
                          <a:latin typeface="Calibri" panose="020F0502020204030204" pitchFamily="34" charset="0"/>
                        </a:rPr>
                        <a:t> </a:t>
                      </a:r>
                      <a:r>
                        <a:rPr lang="en-US" sz="1100" b="0" kern="0" spc="10" dirty="0" err="1" smtClean="0">
                          <a:solidFill>
                            <a:schemeClr val="tx1"/>
                          </a:solidFill>
                          <a:effectLst/>
                          <a:latin typeface="Calibri" panose="020F0502020204030204" pitchFamily="34" charset="0"/>
                        </a:rPr>
                        <a:t>af</a:t>
                      </a:r>
                      <a:r>
                        <a:rPr lang="en-US" sz="1100" b="0" kern="0" spc="5" dirty="0" err="1" smtClean="0">
                          <a:solidFill>
                            <a:schemeClr val="tx1"/>
                          </a:solidFill>
                          <a:effectLst/>
                          <a:latin typeface="Calibri" panose="020F0502020204030204" pitchFamily="34" charset="0"/>
                        </a:rPr>
                        <a:t>late</a:t>
                      </a:r>
                      <a:r>
                        <a:rPr lang="en-US" sz="1100" b="0" kern="0" spc="17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în</a:t>
                      </a:r>
                      <a:r>
                        <a:rPr lang="en-US" sz="1100" b="0" kern="0" spc="18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putrefacție</a:t>
                      </a:r>
                      <a:r>
                        <a:rPr lang="en-US" sz="1100" b="0" kern="0" dirty="0" smtClean="0">
                          <a:solidFill>
                            <a:schemeClr val="tx1"/>
                          </a:solidFill>
                          <a:effectLst/>
                          <a:latin typeface="Calibri" panose="020F0502020204030204" pitchFamily="34" charset="0"/>
                        </a:rPr>
                        <a:t>.</a:t>
                      </a:r>
                      <a:endParaRPr lang="ro-RO" sz="1100" b="0" kern="0" dirty="0" smtClean="0">
                        <a:solidFill>
                          <a:schemeClr val="tx1"/>
                        </a:solidFill>
                        <a:effectLst/>
                        <a:latin typeface="Calibri" panose="020F0502020204030204" pitchFamily="34" charset="0"/>
                      </a:endParaRPr>
                    </a:p>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en-US" sz="1100" b="0" kern="0" dirty="0" smtClean="0">
                          <a:solidFill>
                            <a:schemeClr val="tx1"/>
                          </a:solidFill>
                          <a:effectLst/>
                          <a:latin typeface="Calibri" panose="020F0502020204030204" pitchFamily="34" charset="0"/>
                        </a:rPr>
                        <a:t>*</a:t>
                      </a:r>
                      <a:r>
                        <a:rPr lang="en-US" sz="1100" b="0" kern="0" dirty="0" err="1" smtClean="0">
                          <a:solidFill>
                            <a:schemeClr val="tx1"/>
                          </a:solidFill>
                          <a:effectLst/>
                          <a:latin typeface="Calibri" panose="020F0502020204030204" pitchFamily="34" charset="0"/>
                        </a:rPr>
                        <a:t>Instalarea</a:t>
                      </a:r>
                      <a:r>
                        <a:rPr lang="en-US" sz="1100" b="0" kern="0" spc="2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proceselor</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3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tratare</a:t>
                      </a:r>
                      <a:r>
                        <a:rPr lang="en-US" sz="1100" b="0" kern="0" spc="2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internă</a:t>
                      </a:r>
                      <a:r>
                        <a:rPr lang="en-US" sz="1100" b="0" kern="0" spc="3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a:t>
                      </a:r>
                      <a:r>
                        <a:rPr lang="en-US" sz="1100" b="0" kern="0" dirty="0" err="1" smtClean="0">
                          <a:solidFill>
                            <a:schemeClr val="tx1"/>
                          </a:solidFill>
                          <a:effectLst/>
                          <a:latin typeface="Calibri" panose="020F0502020204030204" pitchFamily="34" charset="0"/>
                        </a:rPr>
                        <a:t>rinichi</a:t>
                      </a:r>
                      <a:r>
                        <a:rPr lang="en-US" sz="1100" b="0" kern="0" dirty="0" smtClean="0">
                          <a:solidFill>
                            <a:schemeClr val="tx1"/>
                          </a:solidFill>
                          <a:effectLst/>
                          <a:latin typeface="Calibri" panose="020F0502020204030204" pitchFamily="34" charset="0"/>
                        </a:rPr>
                        <a:t>”)</a:t>
                      </a:r>
                      <a:r>
                        <a:rPr lang="en-US" sz="1100" b="0" kern="0" spc="2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pentru</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a</a:t>
                      </a:r>
                      <a:r>
                        <a:rPr lang="en-US" sz="1100" b="0" kern="0" spc="2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reduce</a:t>
                      </a:r>
                      <a:r>
                        <a:rPr lang="en-US" sz="1100" b="0" kern="0" spc="3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concentrațiile</a:t>
                      </a:r>
                      <a:r>
                        <a:rPr lang="en-US" sz="1100" b="0" kern="0" spc="30"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20"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materie</a:t>
                      </a:r>
                      <a:r>
                        <a:rPr lang="en-US" sz="1100" b="0" kern="0" spc="25" dirty="0" smtClean="0">
                          <a:solidFill>
                            <a:schemeClr val="tx1"/>
                          </a:solidFill>
                          <a:effectLst/>
                          <a:latin typeface="Calibri" panose="020F0502020204030204" pitchFamily="34" charset="0"/>
                        </a:rPr>
                        <a:t> </a:t>
                      </a:r>
                      <a:r>
                        <a:rPr lang="en-US" sz="1100" b="0" kern="0" spc="-5" dirty="0" err="1" smtClean="0">
                          <a:solidFill>
                            <a:schemeClr val="tx1"/>
                          </a:solidFill>
                          <a:effectLst/>
                          <a:latin typeface="Calibri" panose="020F0502020204030204" pitchFamily="34" charset="0"/>
                        </a:rPr>
                        <a:t>org</a:t>
                      </a:r>
                      <a:r>
                        <a:rPr lang="en-US" sz="1100" b="0" kern="0" spc="-10" dirty="0" err="1" smtClean="0">
                          <a:solidFill>
                            <a:schemeClr val="tx1"/>
                          </a:solidFill>
                          <a:effectLst/>
                          <a:latin typeface="Calibri" panose="020F0502020204030204" pitchFamily="34" charset="0"/>
                        </a:rPr>
                        <a:t>anică</a:t>
                      </a:r>
                      <a:r>
                        <a:rPr lang="en-US" sz="1100" b="0" kern="0" spc="25" dirty="0" smtClean="0">
                          <a:solidFill>
                            <a:schemeClr val="tx1"/>
                          </a:solidFill>
                          <a:effectLst/>
                          <a:latin typeface="Calibri" panose="020F0502020204030204" pitchFamily="34" charset="0"/>
                        </a:rPr>
                        <a:t> </a:t>
                      </a:r>
                      <a:r>
                        <a:rPr lang="ro-RO" sz="1100" b="0" kern="0" spc="0" dirty="0" smtClean="0">
                          <a:solidFill>
                            <a:schemeClr val="tx1"/>
                          </a:solidFill>
                          <a:effectLst/>
                          <a:latin typeface="Calibri" panose="020F0502020204030204" pitchFamily="34" charset="0"/>
                        </a:rPr>
                        <a:t>(</a:t>
                      </a:r>
                      <a:r>
                        <a:rPr lang="en-US" sz="1100" b="0" kern="0" dirty="0" err="1" smtClean="0">
                          <a:solidFill>
                            <a:schemeClr val="tx1"/>
                          </a:solidFill>
                          <a:effectLst/>
                          <a:latin typeface="Calibri" panose="020F0502020204030204" pitchFamily="34" charset="0"/>
                        </a:rPr>
                        <a:t>eventualele</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probleme</a:t>
                      </a:r>
                      <a:r>
                        <a:rPr lang="en-US" sz="1100" b="0" kern="0" spc="5" dirty="0" smtClean="0">
                          <a:solidFill>
                            <a:schemeClr val="tx1"/>
                          </a:solidFill>
                          <a:effectLst/>
                          <a:latin typeface="Calibri" panose="020F0502020204030204" pitchFamily="34" charset="0"/>
                        </a:rPr>
                        <a:t> </a:t>
                      </a:r>
                      <a:r>
                        <a:rPr lang="en-US" sz="1100" b="0" kern="0" spc="-10" dirty="0" smtClean="0">
                          <a:solidFill>
                            <a:schemeClr val="tx1"/>
                          </a:solidFill>
                          <a:effectLst/>
                          <a:latin typeface="Calibri" panose="020F0502020204030204" pitchFamily="34" charset="0"/>
                        </a:rPr>
                        <a:t>legate</a:t>
                      </a:r>
                      <a:r>
                        <a:rPr lang="en-US" sz="1100" b="0" kern="0" spc="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de</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mirosul</a:t>
                      </a:r>
                      <a:r>
                        <a:rPr lang="en-US" sz="1100" b="0" kern="0" spc="5" dirty="0" smtClean="0">
                          <a:solidFill>
                            <a:schemeClr val="tx1"/>
                          </a:solidFill>
                          <a:effectLst/>
                          <a:latin typeface="Calibri" panose="020F0502020204030204" pitchFamily="34" charset="0"/>
                        </a:rPr>
                        <a:t> </a:t>
                      </a:r>
                      <a:r>
                        <a:rPr lang="en-US" sz="1100" b="0" kern="0" dirty="0" smtClean="0">
                          <a:solidFill>
                            <a:schemeClr val="tx1"/>
                          </a:solidFill>
                          <a:effectLst/>
                          <a:latin typeface="Calibri" panose="020F0502020204030204" pitchFamily="34" charset="0"/>
                        </a:rPr>
                        <a:t>din</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instalația</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apei</a:t>
                      </a:r>
                      <a:r>
                        <a:rPr lang="en-US" sz="1100" b="0" kern="0" dirty="0" smtClean="0">
                          <a:solidFill>
                            <a:schemeClr val="tx1"/>
                          </a:solidFill>
                          <a:effectLst/>
                          <a:latin typeface="Calibri" panose="020F0502020204030204" pitchFamily="34" charset="0"/>
                        </a:rPr>
                        <a:t> de</a:t>
                      </a:r>
                      <a:r>
                        <a:rPr lang="en-US" sz="1100" b="0" kern="0" spc="5" dirty="0" smtClean="0">
                          <a:solidFill>
                            <a:schemeClr val="tx1"/>
                          </a:solidFill>
                          <a:effectLst/>
                          <a:latin typeface="Calibri" panose="020F0502020204030204" pitchFamily="34" charset="0"/>
                        </a:rPr>
                        <a:t> </a:t>
                      </a:r>
                      <a:r>
                        <a:rPr lang="en-US" sz="1100" b="0" kern="0" dirty="0" err="1" smtClean="0">
                          <a:solidFill>
                            <a:schemeClr val="tx1"/>
                          </a:solidFill>
                          <a:effectLst/>
                          <a:latin typeface="Calibri" panose="020F0502020204030204" pitchFamily="34" charset="0"/>
                        </a:rPr>
                        <a:t>recirculație</a:t>
                      </a:r>
                      <a:r>
                        <a:rPr lang="ro-RO" sz="1100" b="0" kern="0" dirty="0" smtClean="0">
                          <a:solidFill>
                            <a:schemeClr val="tx1"/>
                          </a:solidFill>
                          <a:effectLst/>
                          <a:latin typeface="Calibri" panose="020F0502020204030204" pitchFamily="34" charset="0"/>
                        </a:rPr>
                        <a:t>)</a:t>
                      </a:r>
                      <a:endParaRPr lang="ro-RO" sz="1100" b="0" kern="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lvl="0" indent="0">
                        <a:lnSpc>
                          <a:spcPct val="107000"/>
                        </a:lnSpc>
                        <a:spcAft>
                          <a:spcPts val="0"/>
                        </a:spcAft>
                        <a:buSzPts val="1200"/>
                        <a:buFont typeface="Arial" panose="020B0604020202020204" pitchFamily="34" charset="0"/>
                        <a:buNone/>
                        <a:tabLst>
                          <a:tab pos="157480" algn="l"/>
                        </a:tabLst>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Toate echipamentele de producere a hartiei se afla in</a:t>
                      </a:r>
                      <a:r>
                        <a:rPr lang="ro-RO" sz="1100" b="0" baseline="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hale inchise. Procesul de productie este continuu, evitandu-se astfel stationarea pe o perioada indelungata a apelor de proces. Statia de epurare finala se afla in exterior si functioneaza de asem</a:t>
                      </a:r>
                      <a:r>
                        <a:rPr lang="en-US" sz="1100" b="0" dirty="0" smtClean="0">
                          <a:solidFill>
                            <a:schemeClr val="tx1"/>
                          </a:solidFill>
                          <a:effectLst/>
                          <a:latin typeface="Calibri" panose="020F0502020204030204" pitchFamily="34" charset="0"/>
                        </a:rPr>
                        <a:t>e</a:t>
                      </a:r>
                      <a:r>
                        <a:rPr lang="ro-RO" sz="1100" b="0" dirty="0" smtClean="0">
                          <a:solidFill>
                            <a:schemeClr val="tx1"/>
                          </a:solidFill>
                          <a:effectLst/>
                          <a:latin typeface="Calibri" panose="020F0502020204030204" pitchFamily="34" charset="0"/>
                        </a:rPr>
                        <a:t>nea in sistem continuu.</a:t>
                      </a:r>
                      <a:r>
                        <a:rPr lang="ro-RO" sz="1100" b="0" baseline="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 special în perioada verii, pentru a  preintampina emiterea de mirosuri supărătoare,</a:t>
                      </a:r>
                      <a:r>
                        <a:rPr lang="ro-RO" sz="1100" b="0" baseline="0" dirty="0" smtClean="0">
                          <a:solidFill>
                            <a:schemeClr val="tx1"/>
                          </a:solidFill>
                          <a:effectLst/>
                          <a:latin typeface="Calibri" panose="020F0502020204030204" pitchFamily="34" charset="0"/>
                        </a:rPr>
                        <a:t> operatorul urmareste aplicarea de </a:t>
                      </a:r>
                      <a:r>
                        <a:rPr lang="ro-RO" sz="1100" b="0" dirty="0" smtClean="0">
                          <a:solidFill>
                            <a:schemeClr val="tx1"/>
                          </a:solidFill>
                          <a:effectLst/>
                          <a:latin typeface="Calibri" panose="020F0502020204030204" pitchFamily="34" charset="0"/>
                        </a:rPr>
                        <a:t>proceduri stricte pentru tratamentul si controlul apelor reziduale. </a:t>
                      </a:r>
                    </a:p>
                    <a:p>
                      <a:pPr marL="0" lvl="0" indent="0">
                        <a:lnSpc>
                          <a:spcPct val="107000"/>
                        </a:lnSpc>
                        <a:spcAft>
                          <a:spcPts val="0"/>
                        </a:spcAft>
                        <a:buSzPts val="1200"/>
                        <a:buFont typeface="Arial" panose="020B0604020202020204" pitchFamily="34" charset="0"/>
                        <a:buNone/>
                        <a:tabLst>
                          <a:tab pos="157480" algn="l"/>
                        </a:tabLst>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Sunt in analiza si alte procedee de dimunuare a mirosurilor provenite de la statia de epurare.</a:t>
                      </a:r>
                    </a:p>
                    <a:p>
                      <a:pPr marL="0" lvl="0" indent="0">
                        <a:lnSpc>
                          <a:spcPct val="107000"/>
                        </a:lnSpc>
                        <a:spcAft>
                          <a:spcPts val="0"/>
                        </a:spcAft>
                        <a:buSzPts val="1200"/>
                        <a:buFont typeface="Arial" panose="020B0604020202020204" pitchFamily="34" charset="0"/>
                        <a:buNone/>
                        <a:tabLst>
                          <a:tab pos="157480" algn="l"/>
                        </a:tabLst>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Momentan sunt evaluate consecintele folosirii biocidelor asupra statiei de epurare si asupra calitatii finale a apelor epurate, evacuate.</a:t>
                      </a:r>
                    </a:p>
                    <a:p>
                      <a:pPr marL="0" lvl="0" indent="0">
                        <a:lnSpc>
                          <a:spcPct val="107000"/>
                        </a:lnSpc>
                        <a:spcAft>
                          <a:spcPts val="0"/>
                        </a:spcAft>
                        <a:buSzPts val="1200"/>
                        <a:buFont typeface="Arial" panose="020B0604020202020204" pitchFamily="34" charset="0"/>
                        <a:buNone/>
                        <a:tabLst>
                          <a:tab pos="157480" algn="l"/>
                        </a:tabLst>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Sunt folosite la celula de flotatie pentru MH7 si la polidisc pentru MH6.</a:t>
                      </a:r>
                      <a:endParaRPr lang="ro-R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r>
                        <a:rPr lang="en-US" sz="1200" dirty="0" smtClean="0"/>
                        <a:t>*</a:t>
                      </a:r>
                      <a:r>
                        <a:rPr lang="en-US" sz="1200" dirty="0" err="1" smtClean="0"/>
                        <a:t>Toate</a:t>
                      </a:r>
                      <a:r>
                        <a:rPr lang="en-US" sz="1200" dirty="0" smtClean="0"/>
                        <a:t> </a:t>
                      </a:r>
                      <a:r>
                        <a:rPr lang="en-US" sz="1200" dirty="0" err="1" smtClean="0"/>
                        <a:t>echipamentele</a:t>
                      </a:r>
                      <a:r>
                        <a:rPr lang="en-US" sz="1200" dirty="0" smtClean="0"/>
                        <a:t> de </a:t>
                      </a:r>
                      <a:r>
                        <a:rPr lang="en-US" sz="1200" dirty="0" err="1" smtClean="0"/>
                        <a:t>fabricatie</a:t>
                      </a:r>
                      <a:r>
                        <a:rPr lang="en-US" sz="1200" dirty="0" smtClean="0"/>
                        <a:t>, </a:t>
                      </a:r>
                      <a:r>
                        <a:rPr lang="en-US" sz="1200" dirty="0" err="1" smtClean="0"/>
                        <a:t>inclusiv</a:t>
                      </a:r>
                      <a:r>
                        <a:rPr lang="en-US" sz="1200" dirty="0" smtClean="0"/>
                        <a:t> </a:t>
                      </a:r>
                      <a:r>
                        <a:rPr lang="en-US" sz="1200" dirty="0" err="1" smtClean="0"/>
                        <a:t>statia</a:t>
                      </a:r>
                      <a:r>
                        <a:rPr lang="en-US" sz="1200" dirty="0" smtClean="0"/>
                        <a:t> de </a:t>
                      </a:r>
                      <a:r>
                        <a:rPr lang="en-US" sz="1200" dirty="0" err="1" smtClean="0"/>
                        <a:t>tratare</a:t>
                      </a:r>
                      <a:r>
                        <a:rPr lang="en-US" sz="1200" dirty="0" smtClean="0"/>
                        <a:t> ape </a:t>
                      </a:r>
                      <a:r>
                        <a:rPr lang="en-US" sz="1200" dirty="0" err="1" smtClean="0"/>
                        <a:t>uzate</a:t>
                      </a:r>
                      <a:r>
                        <a:rPr lang="en-US" sz="1200" dirty="0" smtClean="0"/>
                        <a:t>, </a:t>
                      </a:r>
                      <a:r>
                        <a:rPr lang="en-US" sz="1200" dirty="0" err="1" smtClean="0"/>
                        <a:t>sunt</a:t>
                      </a:r>
                      <a:r>
                        <a:rPr lang="en-US" sz="1200" dirty="0" smtClean="0"/>
                        <a:t> </a:t>
                      </a:r>
                      <a:r>
                        <a:rPr lang="en-US" sz="1200" dirty="0" err="1" smtClean="0"/>
                        <a:t>instalate</a:t>
                      </a:r>
                      <a:r>
                        <a:rPr lang="en-US" sz="1200" dirty="0" smtClean="0"/>
                        <a:t> in </a:t>
                      </a:r>
                      <a:r>
                        <a:rPr lang="en-US" sz="1200" dirty="0" err="1" smtClean="0"/>
                        <a:t>aceeasi</a:t>
                      </a:r>
                      <a:r>
                        <a:rPr lang="en-US" sz="1200" dirty="0" smtClean="0"/>
                        <a:t> </a:t>
                      </a:r>
                      <a:r>
                        <a:rPr lang="en-US" sz="1200" dirty="0" err="1" smtClean="0"/>
                        <a:t>hala</a:t>
                      </a:r>
                      <a:r>
                        <a:rPr lang="en-US" sz="1200" dirty="0" smtClean="0"/>
                        <a:t>. </a:t>
                      </a:r>
                      <a:r>
                        <a:rPr lang="en-US" sz="1200" dirty="0" err="1" smtClean="0"/>
                        <a:t>Procesul</a:t>
                      </a:r>
                      <a:r>
                        <a:rPr lang="en-US" sz="1200" dirty="0" smtClean="0"/>
                        <a:t> de </a:t>
                      </a:r>
                      <a:r>
                        <a:rPr lang="en-US" sz="1200" dirty="0" err="1" smtClean="0"/>
                        <a:t>productie</a:t>
                      </a:r>
                      <a:r>
                        <a:rPr lang="en-US" sz="1200" dirty="0" smtClean="0"/>
                        <a:t> </a:t>
                      </a:r>
                      <a:r>
                        <a:rPr lang="en-US" sz="1200" dirty="0" err="1" smtClean="0"/>
                        <a:t>este</a:t>
                      </a:r>
                      <a:r>
                        <a:rPr lang="en-US" sz="1200" dirty="0" smtClean="0"/>
                        <a:t> </a:t>
                      </a:r>
                      <a:r>
                        <a:rPr lang="en-US" sz="1200" dirty="0" err="1" smtClean="0"/>
                        <a:t>continuu</a:t>
                      </a:r>
                      <a:r>
                        <a:rPr lang="en-US" sz="1200" dirty="0" smtClean="0"/>
                        <a:t>, nu </a:t>
                      </a:r>
                      <a:r>
                        <a:rPr lang="en-US" sz="1200" dirty="0" err="1" smtClean="0"/>
                        <a:t>exista</a:t>
                      </a:r>
                      <a:r>
                        <a:rPr lang="en-US" sz="1200" dirty="0" smtClean="0"/>
                        <a:t> </a:t>
                      </a:r>
                      <a:r>
                        <a:rPr lang="en-US" sz="1200" dirty="0" err="1" smtClean="0"/>
                        <a:t>timpi</a:t>
                      </a:r>
                      <a:r>
                        <a:rPr lang="en-US" sz="1200" dirty="0" smtClean="0"/>
                        <a:t> de </a:t>
                      </a:r>
                      <a:r>
                        <a:rPr lang="en-US" sz="1200" dirty="0" err="1" smtClean="0"/>
                        <a:t>stationare</a:t>
                      </a:r>
                      <a:r>
                        <a:rPr lang="en-US" sz="1200" dirty="0" smtClean="0"/>
                        <a:t> care </a:t>
                      </a:r>
                      <a:r>
                        <a:rPr lang="en-US" sz="1200" dirty="0" err="1" smtClean="0"/>
                        <a:t>sa</a:t>
                      </a:r>
                      <a:r>
                        <a:rPr lang="en-US" sz="1200" dirty="0" smtClean="0"/>
                        <a:t> </a:t>
                      </a:r>
                      <a:r>
                        <a:rPr lang="en-US" sz="1200" dirty="0" err="1" smtClean="0"/>
                        <a:t>permita</a:t>
                      </a:r>
                      <a:r>
                        <a:rPr lang="en-US" sz="1200" baseline="0" dirty="0" smtClean="0"/>
                        <a:t> </a:t>
                      </a:r>
                      <a:r>
                        <a:rPr lang="en-US" sz="1200" baseline="0" dirty="0" err="1" smtClean="0"/>
                        <a:t>acumulari</a:t>
                      </a:r>
                      <a:r>
                        <a:rPr lang="en-US" sz="1200" baseline="0" dirty="0" smtClean="0"/>
                        <a:t> cu </a:t>
                      </a:r>
                      <a:r>
                        <a:rPr lang="en-US" sz="1200" baseline="0" dirty="0" err="1" smtClean="0"/>
                        <a:t>formare</a:t>
                      </a:r>
                      <a:r>
                        <a:rPr lang="en-US" sz="1200" baseline="0" dirty="0" smtClean="0"/>
                        <a:t> de </a:t>
                      </a:r>
                      <a:r>
                        <a:rPr lang="en-US" sz="1200" baseline="0" dirty="0" err="1" smtClean="0"/>
                        <a:t>namoluri</a:t>
                      </a:r>
                      <a:r>
                        <a:rPr lang="en-US" sz="1200" baseline="0" dirty="0" smtClean="0"/>
                        <a:t> </a:t>
                      </a:r>
                      <a:r>
                        <a:rPr lang="en-US" sz="1200" baseline="0" dirty="0" err="1" smtClean="0"/>
                        <a:t>si</a:t>
                      </a:r>
                      <a:r>
                        <a:rPr lang="en-US" sz="1200" baseline="0" dirty="0" smtClean="0"/>
                        <a:t> </a:t>
                      </a:r>
                      <a:r>
                        <a:rPr lang="en-US" sz="1200" baseline="0" dirty="0" err="1" smtClean="0"/>
                        <a:t>degajare</a:t>
                      </a:r>
                      <a:r>
                        <a:rPr lang="en-US" sz="1200" baseline="0" dirty="0" smtClean="0"/>
                        <a:t> </a:t>
                      </a:r>
                      <a:r>
                        <a:rPr lang="en-US" sz="1200" baseline="0" dirty="0" err="1" smtClean="0"/>
                        <a:t>mirosuri</a:t>
                      </a:r>
                      <a:r>
                        <a:rPr lang="en-US" sz="1200" baseline="0" dirty="0" smtClean="0"/>
                        <a:t>.</a:t>
                      </a:r>
                    </a:p>
                    <a:p>
                      <a:r>
                        <a:rPr lang="en-US" sz="1200" dirty="0" smtClean="0"/>
                        <a:t>*Se</a:t>
                      </a:r>
                      <a:r>
                        <a:rPr lang="en-US" sz="1200" baseline="0" dirty="0" smtClean="0"/>
                        <a:t> </a:t>
                      </a:r>
                      <a:r>
                        <a:rPr lang="en-US" sz="1200" baseline="0" dirty="0" err="1" smtClean="0"/>
                        <a:t>vor</a:t>
                      </a:r>
                      <a:r>
                        <a:rPr lang="en-US" sz="1200" baseline="0" dirty="0" smtClean="0"/>
                        <a:t> </a:t>
                      </a:r>
                      <a:r>
                        <a:rPr lang="en-US" sz="1200" baseline="0" dirty="0" err="1" smtClean="0"/>
                        <a:t>testa</a:t>
                      </a:r>
                      <a:r>
                        <a:rPr lang="en-US" sz="1200" baseline="0" dirty="0" smtClean="0"/>
                        <a:t> </a:t>
                      </a:r>
                      <a:r>
                        <a:rPr lang="en-US" sz="1200" baseline="0" dirty="0" err="1" smtClean="0"/>
                        <a:t>produse</a:t>
                      </a:r>
                      <a:r>
                        <a:rPr lang="en-US" sz="1200" baseline="0" dirty="0" smtClean="0"/>
                        <a:t> </a:t>
                      </a:r>
                      <a:r>
                        <a:rPr lang="en-US" sz="1200" baseline="0" dirty="0" err="1" smtClean="0"/>
                        <a:t>noi</a:t>
                      </a:r>
                      <a:r>
                        <a:rPr lang="en-US" sz="1200" baseline="0" dirty="0" smtClean="0"/>
                        <a:t> care </a:t>
                      </a:r>
                      <a:r>
                        <a:rPr lang="en-US" sz="1200" baseline="0" dirty="0" err="1" smtClean="0"/>
                        <a:t>sa</a:t>
                      </a:r>
                      <a:r>
                        <a:rPr lang="en-US" sz="1200" baseline="0" dirty="0" smtClean="0"/>
                        <a:t> </a:t>
                      </a:r>
                      <a:r>
                        <a:rPr lang="en-US" sz="1200" baseline="0" dirty="0" err="1" smtClean="0"/>
                        <a:t>previna</a:t>
                      </a:r>
                      <a:r>
                        <a:rPr lang="en-US" sz="1200" baseline="0" dirty="0" smtClean="0"/>
                        <a:t> </a:t>
                      </a:r>
                      <a:r>
                        <a:rPr lang="en-US" sz="1200" baseline="0" dirty="0" err="1" smtClean="0"/>
                        <a:t>aparitia</a:t>
                      </a:r>
                      <a:r>
                        <a:rPr lang="en-US" sz="1200" baseline="0" dirty="0" smtClean="0"/>
                        <a:t> </a:t>
                      </a:r>
                      <a:r>
                        <a:rPr lang="en-US" sz="1200" baseline="0" dirty="0" err="1" smtClean="0"/>
                        <a:t>mirosurilor</a:t>
                      </a:r>
                      <a:r>
                        <a:rPr lang="en-US" sz="1200" baseline="0" dirty="0" smtClean="0"/>
                        <a:t>.</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Toate</a:t>
                      </a:r>
                      <a:r>
                        <a:rPr lang="en-US" sz="1200" dirty="0" smtClean="0"/>
                        <a:t> </a:t>
                      </a:r>
                      <a:r>
                        <a:rPr lang="en-US" sz="1200" dirty="0" err="1" smtClean="0"/>
                        <a:t>echipamentele</a:t>
                      </a:r>
                      <a:r>
                        <a:rPr lang="en-US" sz="1200" dirty="0" smtClean="0"/>
                        <a:t> de </a:t>
                      </a:r>
                      <a:r>
                        <a:rPr lang="en-US" sz="1200" dirty="0" err="1" smtClean="0"/>
                        <a:t>fabricatie</a:t>
                      </a:r>
                      <a:r>
                        <a:rPr lang="en-US" sz="1200" dirty="0" smtClean="0"/>
                        <a:t>, </a:t>
                      </a:r>
                      <a:r>
                        <a:rPr lang="en-US" sz="1200" dirty="0" err="1" smtClean="0"/>
                        <a:t>inclusiv</a:t>
                      </a:r>
                      <a:r>
                        <a:rPr lang="en-US" sz="1200" dirty="0" smtClean="0"/>
                        <a:t> </a:t>
                      </a:r>
                      <a:r>
                        <a:rPr lang="en-US" sz="1200" dirty="0" err="1" smtClean="0"/>
                        <a:t>statia</a:t>
                      </a:r>
                      <a:r>
                        <a:rPr lang="en-US" sz="1200" dirty="0" smtClean="0"/>
                        <a:t> de </a:t>
                      </a:r>
                      <a:r>
                        <a:rPr lang="en-US" sz="1200" dirty="0" err="1" smtClean="0"/>
                        <a:t>tratare</a:t>
                      </a:r>
                      <a:r>
                        <a:rPr lang="en-US" sz="1200" dirty="0" smtClean="0"/>
                        <a:t> ape </a:t>
                      </a:r>
                      <a:r>
                        <a:rPr lang="en-US" sz="1200" dirty="0" err="1" smtClean="0"/>
                        <a:t>uzate</a:t>
                      </a:r>
                      <a:r>
                        <a:rPr lang="en-US" sz="1200" dirty="0" smtClean="0"/>
                        <a:t>, </a:t>
                      </a:r>
                      <a:r>
                        <a:rPr lang="en-US" sz="1200" dirty="0" err="1" smtClean="0"/>
                        <a:t>sunt</a:t>
                      </a:r>
                      <a:r>
                        <a:rPr lang="en-US" sz="1200" dirty="0" smtClean="0"/>
                        <a:t> </a:t>
                      </a:r>
                      <a:r>
                        <a:rPr lang="en-US" sz="1200" dirty="0" err="1" smtClean="0"/>
                        <a:t>instalate</a:t>
                      </a:r>
                      <a:r>
                        <a:rPr lang="en-US" sz="1200" dirty="0" smtClean="0"/>
                        <a:t> in </a:t>
                      </a:r>
                      <a:r>
                        <a:rPr lang="en-US" sz="1200" dirty="0" err="1" smtClean="0"/>
                        <a:t>aceeasi</a:t>
                      </a:r>
                      <a:r>
                        <a:rPr lang="en-US" sz="1200" dirty="0" smtClean="0"/>
                        <a:t> </a:t>
                      </a:r>
                      <a:r>
                        <a:rPr lang="en-US" sz="1200" dirty="0" err="1" smtClean="0"/>
                        <a:t>hala</a:t>
                      </a:r>
                      <a:r>
                        <a:rPr lang="en-US" sz="1200" dirty="0" smtClean="0"/>
                        <a:t>. </a:t>
                      </a:r>
                      <a:r>
                        <a:rPr lang="en-US" sz="1200" dirty="0" err="1" smtClean="0"/>
                        <a:t>Procesul</a:t>
                      </a:r>
                      <a:r>
                        <a:rPr lang="en-US" sz="1200" dirty="0" smtClean="0"/>
                        <a:t> de </a:t>
                      </a:r>
                      <a:r>
                        <a:rPr lang="en-US" sz="1200" dirty="0" err="1" smtClean="0"/>
                        <a:t>productie</a:t>
                      </a:r>
                      <a:r>
                        <a:rPr lang="en-US" sz="1200" dirty="0" smtClean="0"/>
                        <a:t> </a:t>
                      </a:r>
                      <a:r>
                        <a:rPr lang="en-US" sz="1200" dirty="0" err="1" smtClean="0"/>
                        <a:t>este</a:t>
                      </a:r>
                      <a:r>
                        <a:rPr lang="en-US" sz="1200" dirty="0" smtClean="0"/>
                        <a:t> </a:t>
                      </a:r>
                      <a:r>
                        <a:rPr lang="en-US" sz="1200" dirty="0" err="1" smtClean="0"/>
                        <a:t>continuu</a:t>
                      </a:r>
                      <a:r>
                        <a:rPr lang="en-US" sz="1200" dirty="0" smtClean="0"/>
                        <a:t>, nu </a:t>
                      </a:r>
                      <a:r>
                        <a:rPr lang="en-US" sz="1200" dirty="0" err="1" smtClean="0"/>
                        <a:t>exista</a:t>
                      </a:r>
                      <a:r>
                        <a:rPr lang="en-US" sz="1200" dirty="0" smtClean="0"/>
                        <a:t> </a:t>
                      </a:r>
                      <a:r>
                        <a:rPr lang="en-US" sz="1200" dirty="0" err="1" smtClean="0"/>
                        <a:t>timpi</a:t>
                      </a:r>
                      <a:r>
                        <a:rPr lang="en-US" sz="1200" dirty="0" smtClean="0"/>
                        <a:t> de </a:t>
                      </a:r>
                      <a:r>
                        <a:rPr lang="en-US" sz="1200" dirty="0" err="1" smtClean="0"/>
                        <a:t>stationare</a:t>
                      </a:r>
                      <a:r>
                        <a:rPr lang="en-US" sz="1200" dirty="0" smtClean="0"/>
                        <a:t> care </a:t>
                      </a:r>
                      <a:r>
                        <a:rPr lang="en-US" sz="1200" dirty="0" err="1" smtClean="0"/>
                        <a:t>sa</a:t>
                      </a:r>
                      <a:r>
                        <a:rPr lang="en-US" sz="1200" dirty="0" smtClean="0"/>
                        <a:t> </a:t>
                      </a:r>
                      <a:r>
                        <a:rPr lang="en-US" sz="1200" dirty="0" err="1" smtClean="0"/>
                        <a:t>permita</a:t>
                      </a:r>
                      <a:r>
                        <a:rPr lang="en-US" sz="1200" baseline="0" dirty="0" smtClean="0"/>
                        <a:t> </a:t>
                      </a:r>
                      <a:r>
                        <a:rPr lang="en-US" sz="1200" baseline="0" dirty="0" err="1" smtClean="0"/>
                        <a:t>acumulari</a:t>
                      </a:r>
                      <a:r>
                        <a:rPr lang="en-US" sz="1200" baseline="0" dirty="0" smtClean="0"/>
                        <a:t> cu </a:t>
                      </a:r>
                      <a:r>
                        <a:rPr lang="en-US" sz="1200" baseline="0" dirty="0" err="1" smtClean="0"/>
                        <a:t>formare</a:t>
                      </a:r>
                      <a:r>
                        <a:rPr lang="en-US" sz="1200" baseline="0" dirty="0" smtClean="0"/>
                        <a:t> de </a:t>
                      </a:r>
                      <a:r>
                        <a:rPr lang="en-US" sz="1200" baseline="0" dirty="0" err="1" smtClean="0"/>
                        <a:t>namoluri</a:t>
                      </a:r>
                      <a:r>
                        <a:rPr lang="en-US" sz="1200" baseline="0" dirty="0" smtClean="0"/>
                        <a:t> </a:t>
                      </a:r>
                      <a:r>
                        <a:rPr lang="en-US" sz="1200" baseline="0" dirty="0" err="1" smtClean="0"/>
                        <a:t>si</a:t>
                      </a:r>
                      <a:r>
                        <a:rPr lang="en-US" sz="1200" baseline="0" dirty="0" smtClean="0"/>
                        <a:t> </a:t>
                      </a:r>
                      <a:r>
                        <a:rPr lang="en-US" sz="1200" baseline="0" dirty="0" err="1" smtClean="0"/>
                        <a:t>degajare</a:t>
                      </a:r>
                      <a:r>
                        <a:rPr lang="en-US" sz="1200" baseline="0" dirty="0" smtClean="0"/>
                        <a:t> </a:t>
                      </a:r>
                      <a:r>
                        <a:rPr lang="en-US" sz="1200" baseline="0" dirty="0" err="1" smtClean="0"/>
                        <a:t>mirosuri</a:t>
                      </a:r>
                      <a:r>
                        <a:rPr lang="en-US" sz="1200" baseline="0" dirty="0" smtClean="0"/>
                        <a:t>.</a:t>
                      </a:r>
                    </a:p>
                    <a:p>
                      <a:endParaRPr lang="ro-RO" dirty="0"/>
                    </a:p>
                  </a:txBody>
                  <a:tcPr marL="59312" marR="59312" marT="0" marB="0"/>
                </a:tc>
              </a:tr>
            </a:tbl>
          </a:graphicData>
        </a:graphic>
      </p:graphicFrame>
    </p:spTree>
    <p:extLst>
      <p:ext uri="{BB962C8B-B14F-4D97-AF65-F5344CB8AC3E}">
        <p14:creationId xmlns:p14="http://schemas.microsoft.com/office/powerpoint/2010/main" val="306539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03888007"/>
              </p:ext>
            </p:extLst>
          </p:nvPr>
        </p:nvGraphicFramePr>
        <p:xfrm>
          <a:off x="304800" y="209551"/>
          <a:ext cx="8534400" cy="5677217"/>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smtClean="0"/>
                        <a:t>EMISII DE MIROSURI</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algn="ctr"/>
                      <a:r>
                        <a:rPr lang="ro-RO" sz="1200" b="1" u="sng" kern="1200" dirty="0" smtClean="0">
                          <a:solidFill>
                            <a:schemeClr val="dk1"/>
                          </a:solidFill>
                          <a:effectLst>
                            <a:outerShdw blurRad="38100" dist="38100" dir="2700000" algn="tl">
                              <a:srgbClr val="000000">
                                <a:alpha val="43137"/>
                              </a:srgbClr>
                            </a:outerShdw>
                          </a:effectLst>
                          <a:latin typeface="+mn-lt"/>
                          <a:ea typeface="+mn-ea"/>
                          <a:cs typeface="+mn-cs"/>
                        </a:rPr>
                        <a:t>BAT 7</a:t>
                      </a:r>
                      <a:r>
                        <a:rPr lang="ro-RO" sz="1200" b="1" kern="1200" dirty="0" smtClean="0">
                          <a:solidFill>
                            <a:schemeClr val="dk1"/>
                          </a:solidFill>
                          <a:effectLst>
                            <a:outerShdw blurRad="38100" dist="38100" dir="2700000" algn="tl">
                              <a:srgbClr val="000000">
                                <a:alpha val="43137"/>
                              </a:srgbClr>
                            </a:outerShdw>
                          </a:effectLst>
                          <a:latin typeface="+mn-lt"/>
                          <a:ea typeface="+mn-ea"/>
                          <a:cs typeface="+mn-cs"/>
                        </a:rPr>
                        <a:t>.</a:t>
                      </a:r>
                      <a:r>
                        <a:rPr lang="ro-RO" sz="1200" b="1" kern="1200" dirty="0" smtClean="0">
                          <a:solidFill>
                            <a:schemeClr val="dk1"/>
                          </a:solidFill>
                          <a:effectLst/>
                          <a:latin typeface="+mn-lt"/>
                          <a:ea typeface="+mn-ea"/>
                          <a:cs typeface="+mn-cs"/>
                        </a:rPr>
                        <a:t> </a:t>
                      </a:r>
                      <a:r>
                        <a:rPr lang="ro-RO" sz="1200" b="1" i="1" kern="1200" dirty="0" smtClean="0">
                          <a:solidFill>
                            <a:schemeClr val="dk1"/>
                          </a:solidFill>
                          <a:effectLst/>
                          <a:latin typeface="+mn-lt"/>
                          <a:ea typeface="+mn-ea"/>
                          <a:cs typeface="+mn-cs"/>
                        </a:rPr>
                        <a:t>În vederea prevenirii și reducerii emisiilor de compuși mirositori provenind din sistemul de ape reziduale, BAT constă în utilizarea unei combinații a tehnicilor de mai jos</a:t>
                      </a:r>
                      <a:endParaRPr lang="en-US" sz="1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22225" lvl="0" indent="0" eaLnBrk="0" hangingPunct="0">
                        <a:lnSpc>
                          <a:spcPct val="107000"/>
                        </a:lnSpc>
                        <a:spcAft>
                          <a:spcPts val="0"/>
                        </a:spcAft>
                        <a:buFont typeface="+mj-lt"/>
                        <a:buNone/>
                        <a:tabLst>
                          <a:tab pos="183515" algn="l"/>
                          <a:tab pos="300990" algn="l"/>
                        </a:tabLst>
                      </a:pPr>
                      <a:r>
                        <a:rPr lang="ro-RO" sz="1100" b="0" dirty="0" smtClean="0">
                          <a:solidFill>
                            <a:schemeClr val="tx1"/>
                          </a:solidFill>
                          <a:effectLst/>
                          <a:latin typeface="Calibri" panose="020F0502020204030204" pitchFamily="34" charset="0"/>
                        </a:rPr>
                        <a:t>II</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 Aplicabilă</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pentr</a:t>
                      </a:r>
                      <a:r>
                        <a:rPr lang="ro-RO" sz="1100" b="1" spc="5" dirty="0" smtClean="0">
                          <a:solidFill>
                            <a:schemeClr val="tx1"/>
                          </a:solidFill>
                          <a:effectLst>
                            <a:outerShdw blurRad="38100" dist="38100" dir="2700000" algn="tl">
                              <a:srgbClr val="000000">
                                <a:alpha val="43137"/>
                              </a:srgbClr>
                            </a:outerShdw>
                          </a:effectLst>
                          <a:latin typeface="Calibri" panose="020F0502020204030204" pitchFamily="34" charset="0"/>
                        </a:rPr>
                        <a:t>u</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mirosuri</a:t>
                      </a:r>
                      <a:r>
                        <a:rPr lang="ro-RO" sz="1100" b="1"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legate</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ro-RO" sz="1100" b="1"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epurarea</a:t>
                      </a:r>
                      <a:r>
                        <a:rPr lang="ro-RO" sz="1100" b="1"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apelor</a:t>
                      </a:r>
                      <a:r>
                        <a:rPr lang="ro-RO" sz="1100" b="1" spc="4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reziduale</a:t>
                      </a:r>
                      <a:r>
                        <a:rPr lang="ro-RO" sz="1100" b="1" spc="3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și</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manipularea</a:t>
                      </a:r>
                      <a:r>
                        <a:rPr lang="ro-RO" sz="1100" b="1" spc="2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nămolului,</a:t>
                      </a:r>
                      <a:r>
                        <a:rPr lang="ro-RO" sz="1100" b="1" spc="2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pentru a</a:t>
                      </a:r>
                      <a:r>
                        <a:rPr lang="ro-RO" sz="1100" b="1" spc="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evita</a:t>
                      </a:r>
                      <a:r>
                        <a:rPr lang="ro-RO" sz="1100" b="1" spc="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condițiile</a:t>
                      </a:r>
                      <a:r>
                        <a:rPr lang="ro-RO" sz="1100" b="1" spc="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în care</a:t>
                      </a:r>
                      <a:r>
                        <a:rPr lang="ro-RO" sz="1100" b="1" spc="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apele</a:t>
                      </a:r>
                      <a:r>
                        <a:rPr lang="ro-RO" sz="1100" b="1" spc="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reziduale sau</a:t>
                      </a:r>
                      <a:r>
                        <a:rPr lang="ro-RO" sz="1100" b="1" spc="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nămolul devin</a:t>
                      </a:r>
                      <a:r>
                        <a:rPr lang="ro-RO" sz="1100" b="1" spc="5" dirty="0" smtClean="0">
                          <a:solidFill>
                            <a:schemeClr val="tx1"/>
                          </a:solidFill>
                          <a:effectLst>
                            <a:outerShdw blurRad="38100" dist="38100" dir="2700000" algn="tl">
                              <a:srgbClr val="000000">
                                <a:alpha val="43137"/>
                              </a:srgbClr>
                            </a:outerShdw>
                          </a:effectLst>
                          <a:latin typeface="Calibri" panose="020F0502020204030204" pitchFamily="34" charset="0"/>
                        </a:rPr>
                        <a:t> a</a:t>
                      </a:r>
                      <a:r>
                        <a:rPr lang="ro-RO" sz="1100" b="1" dirty="0" smtClean="0">
                          <a:solidFill>
                            <a:schemeClr val="tx1"/>
                          </a:solidFill>
                          <a:effectLst>
                            <a:outerShdw blurRad="38100" dist="38100" dir="2700000" algn="tl">
                              <a:srgbClr val="000000">
                                <a:alpha val="43137"/>
                              </a:srgbClr>
                            </a:outerShdw>
                          </a:effectLst>
                          <a:latin typeface="Calibri" panose="020F0502020204030204" pitchFamily="34" charset="0"/>
                        </a:rPr>
                        <a:t>naerobe</a:t>
                      </a:r>
                    </a:p>
                    <a:p>
                      <a:pPr eaLnBrk="0" hangingPunct="0">
                        <a:lnSpc>
                          <a:spcPct val="107000"/>
                        </a:lnSpc>
                        <a:spcAft>
                          <a:spcPts val="0"/>
                        </a:spcAft>
                        <a:tabLst>
                          <a:tab pos="5850890" algn="l"/>
                        </a:tabLst>
                      </a:pPr>
                      <a:r>
                        <a:rPr lang="en-US" sz="1050" b="0" smtClean="0">
                          <a:solidFill>
                            <a:schemeClr val="tx1"/>
                          </a:solidFill>
                          <a:effectLst/>
                          <a:latin typeface="Calibri" panose="020F0502020204030204" pitchFamily="34" charset="0"/>
                        </a:rPr>
                        <a:t>*Evitarea</a:t>
                      </a:r>
                      <a:r>
                        <a:rPr lang="en-US" sz="1050" b="0" spc="10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aerisirii</a:t>
                      </a:r>
                      <a:r>
                        <a:rPr lang="en-US" sz="1050" b="0" spc="110" dirty="0" smtClean="0">
                          <a:solidFill>
                            <a:schemeClr val="tx1"/>
                          </a:solidFill>
                          <a:effectLst/>
                          <a:latin typeface="Calibri" panose="020F0502020204030204" pitchFamily="34" charset="0"/>
                        </a:rPr>
                        <a:t> </a:t>
                      </a:r>
                      <a:r>
                        <a:rPr lang="en-US" sz="1050" b="0" spc="-10" dirty="0" err="1" smtClean="0">
                          <a:solidFill>
                            <a:schemeClr val="tx1"/>
                          </a:solidFill>
                          <a:effectLst/>
                          <a:latin typeface="Calibri" panose="020F0502020204030204" pitchFamily="34" charset="0"/>
                        </a:rPr>
                        <a:t>exces</a:t>
                      </a:r>
                      <a:r>
                        <a:rPr lang="en-US" sz="1050" b="0" spc="-5" dirty="0" err="1" smtClean="0">
                          <a:solidFill>
                            <a:schemeClr val="tx1"/>
                          </a:solidFill>
                          <a:effectLst/>
                          <a:latin typeface="Calibri" panose="020F0502020204030204" pitchFamily="34" charset="0"/>
                        </a:rPr>
                        <a:t>ive</a:t>
                      </a:r>
                      <a:r>
                        <a:rPr lang="en-US" sz="1050" b="0" spc="10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în</a:t>
                      </a:r>
                      <a:r>
                        <a:rPr lang="en-US" sz="1050" b="0" spc="10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bazinele</a:t>
                      </a:r>
                      <a:r>
                        <a:rPr lang="en-US" sz="1050" b="0" spc="105"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110" dirty="0" smtClean="0">
                          <a:solidFill>
                            <a:schemeClr val="tx1"/>
                          </a:solidFill>
                          <a:effectLst/>
                          <a:latin typeface="Calibri" panose="020F0502020204030204" pitchFamily="34" charset="0"/>
                        </a:rPr>
                        <a:t> </a:t>
                      </a:r>
                      <a:r>
                        <a:rPr lang="en-US" sz="1050" b="0" spc="-10" dirty="0" err="1" smtClean="0">
                          <a:solidFill>
                            <a:schemeClr val="tx1"/>
                          </a:solidFill>
                          <a:effectLst/>
                          <a:latin typeface="Calibri" panose="020F0502020204030204" pitchFamily="34" charset="0"/>
                        </a:rPr>
                        <a:t>eg</a:t>
                      </a:r>
                      <a:r>
                        <a:rPr lang="en-US" sz="1050" b="0" spc="-5" dirty="0" err="1" smtClean="0">
                          <a:solidFill>
                            <a:schemeClr val="tx1"/>
                          </a:solidFill>
                          <a:effectLst/>
                          <a:latin typeface="Calibri" panose="020F0502020204030204" pitchFamily="34" charset="0"/>
                        </a:rPr>
                        <a:t>alizare</a:t>
                      </a:r>
                      <a:r>
                        <a:rPr lang="en-US" sz="1050" b="0" spc="-5" dirty="0" smtClean="0">
                          <a:solidFill>
                            <a:schemeClr val="tx1"/>
                          </a:solidFill>
                          <a:effectLst/>
                          <a:latin typeface="Calibri" panose="020F0502020204030204" pitchFamily="34" charset="0"/>
                        </a:rPr>
                        <a:t>,</a:t>
                      </a:r>
                      <a:r>
                        <a:rPr lang="en-US" sz="1050" b="0" spc="10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dar</a:t>
                      </a:r>
                      <a:r>
                        <a:rPr lang="en-US" sz="1050" b="0" spc="13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menținerea</a:t>
                      </a:r>
                      <a:r>
                        <a:rPr lang="en-US" sz="1050" b="0" spc="10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amestecării</a:t>
                      </a:r>
                      <a:r>
                        <a:rPr lang="en-US" sz="1050" b="0" spc="110" dirty="0" smtClean="0">
                          <a:solidFill>
                            <a:schemeClr val="tx1"/>
                          </a:solidFill>
                          <a:effectLst/>
                          <a:latin typeface="Calibri" panose="020F0502020204030204" pitchFamily="34" charset="0"/>
                        </a:rPr>
                        <a:t> </a:t>
                      </a:r>
                      <a:r>
                        <a:rPr lang="en-US" sz="1050" b="0" spc="-5" dirty="0" err="1" smtClean="0">
                          <a:solidFill>
                            <a:schemeClr val="tx1"/>
                          </a:solidFill>
                          <a:effectLst/>
                          <a:latin typeface="Calibri" panose="020F0502020204030204" pitchFamily="34" charset="0"/>
                        </a:rPr>
                        <a:t>suficient</a:t>
                      </a:r>
                      <a:r>
                        <a:rPr lang="en-US" sz="1050" b="0" spc="-10" dirty="0" err="1" smtClean="0">
                          <a:solidFill>
                            <a:schemeClr val="tx1"/>
                          </a:solidFill>
                          <a:effectLst/>
                          <a:latin typeface="Calibri" panose="020F0502020204030204" pitchFamily="34" charset="0"/>
                        </a:rPr>
                        <a:t>e</a:t>
                      </a:r>
                      <a:endParaRPr lang="ro-RO" sz="1050" b="0" dirty="0" smtClean="0">
                        <a:solidFill>
                          <a:schemeClr val="tx1"/>
                        </a:solidFill>
                        <a:effectLst/>
                        <a:latin typeface="Calibri" panose="020F0502020204030204" pitchFamily="34" charset="0"/>
                      </a:endParaRPr>
                    </a:p>
                    <a:p>
                      <a:pPr eaLnBrk="0" hangingPunct="0">
                        <a:lnSpc>
                          <a:spcPct val="107000"/>
                        </a:lnSpc>
                        <a:spcAft>
                          <a:spcPts val="0"/>
                        </a:spcAft>
                        <a:tabLst>
                          <a:tab pos="5850890" algn="l"/>
                        </a:tabLst>
                      </a:pPr>
                      <a:r>
                        <a:rPr lang="en-US" sz="1050" b="0" smtClean="0">
                          <a:solidFill>
                            <a:schemeClr val="tx1"/>
                          </a:solidFill>
                          <a:effectLst/>
                          <a:latin typeface="Calibri" panose="020F0502020204030204" pitchFamily="34" charset="0"/>
                        </a:rPr>
                        <a:t>*Asigurarea</a:t>
                      </a:r>
                      <a:r>
                        <a:rPr lang="en-US" sz="1050" b="0" spc="15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capacității</a:t>
                      </a:r>
                      <a:r>
                        <a:rPr lang="en-US" sz="1050" b="0" spc="160" dirty="0" smtClean="0">
                          <a:solidFill>
                            <a:schemeClr val="tx1"/>
                          </a:solidFill>
                          <a:effectLst/>
                          <a:latin typeface="Calibri" panose="020F0502020204030204" pitchFamily="34" charset="0"/>
                        </a:rPr>
                        <a:t> </a:t>
                      </a:r>
                      <a:r>
                        <a:rPr lang="en-US" sz="1050" b="0" spc="-5" dirty="0" err="1" smtClean="0">
                          <a:solidFill>
                            <a:schemeClr val="tx1"/>
                          </a:solidFill>
                          <a:effectLst/>
                          <a:latin typeface="Calibri" panose="020F0502020204030204" pitchFamily="34" charset="0"/>
                        </a:rPr>
                        <a:t>suficient</a:t>
                      </a:r>
                      <a:r>
                        <a:rPr lang="en-US" sz="1050" b="0" spc="-10" dirty="0" err="1" smtClean="0">
                          <a:solidFill>
                            <a:schemeClr val="tx1"/>
                          </a:solidFill>
                          <a:effectLst/>
                          <a:latin typeface="Calibri" panose="020F0502020204030204" pitchFamily="34" charset="0"/>
                        </a:rPr>
                        <a:t>e</a:t>
                      </a:r>
                      <a:r>
                        <a:rPr lang="en-US" sz="1050" b="0" spc="16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15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aerisire</a:t>
                      </a:r>
                      <a:r>
                        <a:rPr lang="en-US" sz="1050" b="0" spc="15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și</a:t>
                      </a:r>
                      <a:r>
                        <a:rPr lang="en-US" sz="1050" b="0" spc="155"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a:t>
                      </a:r>
                      <a:r>
                        <a:rPr lang="en-US" sz="1050" b="0" spc="16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proprietăților</a:t>
                      </a:r>
                      <a:r>
                        <a:rPr lang="en-US" sz="1050" b="0" spc="15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15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amestecare</a:t>
                      </a:r>
                      <a:r>
                        <a:rPr lang="en-US" sz="1050" b="0" spc="14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în</a:t>
                      </a:r>
                      <a:r>
                        <a:rPr lang="en-US" sz="1050" b="0" spc="15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rezervoarele</a:t>
                      </a:r>
                      <a:r>
                        <a:rPr lang="en-US" sz="1050" b="0" spc="145"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15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aerisire</a:t>
                      </a:r>
                      <a:r>
                        <a:rPr lang="en-US" sz="1050" b="0" dirty="0" smtClean="0">
                          <a:solidFill>
                            <a:schemeClr val="tx1"/>
                          </a:solidFill>
                          <a:effectLst/>
                          <a:latin typeface="Calibri" panose="020F0502020204030204" pitchFamily="34" charset="0"/>
                        </a:rPr>
                        <a:t>;</a:t>
                      </a:r>
                      <a:r>
                        <a:rPr lang="en-US" sz="1050" b="0" spc="26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verificarea</a:t>
                      </a:r>
                      <a:r>
                        <a:rPr lang="en-US" sz="1050" b="0" spc="12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regulată</a:t>
                      </a:r>
                      <a:r>
                        <a:rPr lang="en-US" sz="1050" b="0" spc="11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a:t>
                      </a:r>
                      <a:r>
                        <a:rPr lang="en-US" sz="1050" b="0" spc="12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sistemului</a:t>
                      </a:r>
                      <a:r>
                        <a:rPr lang="en-US" sz="1050" b="0" spc="11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11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aerisire</a:t>
                      </a:r>
                      <a:endParaRPr lang="ro-RO" sz="1050" b="0" dirty="0" smtClean="0">
                        <a:solidFill>
                          <a:schemeClr val="tx1"/>
                        </a:solidFill>
                        <a:effectLst/>
                        <a:latin typeface="Calibri" panose="020F0502020204030204" pitchFamily="34" charset="0"/>
                      </a:endParaRPr>
                    </a:p>
                    <a:p>
                      <a:pPr eaLnBrk="0" hangingPunct="0">
                        <a:lnSpc>
                          <a:spcPct val="107000"/>
                        </a:lnSpc>
                        <a:spcAft>
                          <a:spcPts val="0"/>
                        </a:spcAft>
                        <a:tabLst>
                          <a:tab pos="5850890" algn="l"/>
                        </a:tabLst>
                      </a:pPr>
                      <a:r>
                        <a:rPr lang="en-US" sz="1050" b="0" smtClean="0">
                          <a:solidFill>
                            <a:schemeClr val="tx1"/>
                          </a:solidFill>
                          <a:effectLst/>
                          <a:latin typeface="Calibri" panose="020F0502020204030204" pitchFamily="34" charset="0"/>
                        </a:rPr>
                        <a:t>*Garantarea </a:t>
                      </a:r>
                      <a:r>
                        <a:rPr lang="en-US" sz="1050" b="0" spc="35"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bunei</a:t>
                      </a:r>
                      <a:r>
                        <a:rPr lang="en-US" sz="1050" b="0" dirty="0" smtClean="0">
                          <a:solidFill>
                            <a:schemeClr val="tx1"/>
                          </a:solidFill>
                          <a:effectLst/>
                          <a:latin typeface="Calibri" panose="020F0502020204030204" pitchFamily="34" charset="0"/>
                        </a:rPr>
                        <a:t> </a:t>
                      </a:r>
                      <a:r>
                        <a:rPr lang="en-US" sz="1050" b="0" spc="3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funcționări</a:t>
                      </a:r>
                      <a:r>
                        <a:rPr lang="en-US" sz="1050" b="0" dirty="0" smtClean="0">
                          <a:solidFill>
                            <a:schemeClr val="tx1"/>
                          </a:solidFill>
                          <a:effectLst/>
                          <a:latin typeface="Calibri" panose="020F0502020204030204" pitchFamily="34" charset="0"/>
                        </a:rPr>
                        <a:t> </a:t>
                      </a:r>
                      <a:r>
                        <a:rPr lang="en-US" sz="1050" b="0" spc="35"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 </a:t>
                      </a:r>
                      <a:r>
                        <a:rPr lang="en-US" sz="1050" b="0" spc="3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filtrului</a:t>
                      </a:r>
                      <a:r>
                        <a:rPr lang="en-US" sz="1050" b="0" dirty="0" smtClean="0">
                          <a:solidFill>
                            <a:schemeClr val="tx1"/>
                          </a:solidFill>
                          <a:effectLst/>
                          <a:latin typeface="Calibri" panose="020F0502020204030204" pitchFamily="34" charset="0"/>
                        </a:rPr>
                        <a:t> </a:t>
                      </a:r>
                      <a:r>
                        <a:rPr lang="en-US" sz="1050" b="0" spc="3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secundar</a:t>
                      </a:r>
                      <a:r>
                        <a:rPr lang="en-US" sz="1050" b="0" dirty="0" smtClean="0">
                          <a:solidFill>
                            <a:schemeClr val="tx1"/>
                          </a:solidFill>
                          <a:effectLst/>
                          <a:latin typeface="Calibri" panose="020F0502020204030204" pitchFamily="34" charset="0"/>
                        </a:rPr>
                        <a:t> </a:t>
                      </a:r>
                      <a:r>
                        <a:rPr lang="en-US" sz="1050" b="0" spc="4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 </a:t>
                      </a:r>
                      <a:r>
                        <a:rPr lang="en-US" sz="1050" b="0" spc="3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colectare</a:t>
                      </a:r>
                      <a:r>
                        <a:rPr lang="en-US" sz="1050" b="0" dirty="0" smtClean="0">
                          <a:solidFill>
                            <a:schemeClr val="tx1"/>
                          </a:solidFill>
                          <a:effectLst/>
                          <a:latin typeface="Calibri" panose="020F0502020204030204" pitchFamily="34" charset="0"/>
                        </a:rPr>
                        <a:t> </a:t>
                      </a:r>
                      <a:r>
                        <a:rPr lang="en-US" sz="1050" b="0" spc="4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 </a:t>
                      </a:r>
                      <a:r>
                        <a:rPr lang="en-US" sz="1050" b="0" spc="4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nămolului</a:t>
                      </a:r>
                      <a:r>
                        <a:rPr lang="en-US" sz="1050" b="0" dirty="0" smtClean="0">
                          <a:solidFill>
                            <a:schemeClr val="tx1"/>
                          </a:solidFill>
                          <a:effectLst/>
                          <a:latin typeface="Calibri" panose="020F0502020204030204" pitchFamily="34" charset="0"/>
                        </a:rPr>
                        <a:t> </a:t>
                      </a:r>
                      <a:r>
                        <a:rPr lang="en-US" sz="1050" b="0" spc="4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și</a:t>
                      </a:r>
                      <a:r>
                        <a:rPr lang="en-US" sz="1050" b="0" dirty="0" smtClean="0">
                          <a:solidFill>
                            <a:schemeClr val="tx1"/>
                          </a:solidFill>
                          <a:effectLst/>
                          <a:latin typeface="Calibri" panose="020F0502020204030204" pitchFamily="34" charset="0"/>
                        </a:rPr>
                        <a:t> </a:t>
                      </a:r>
                      <a:r>
                        <a:rPr lang="en-US" sz="1050" b="0" spc="40" dirty="0" smtClean="0">
                          <a:solidFill>
                            <a:schemeClr val="tx1"/>
                          </a:solidFill>
                          <a:effectLst/>
                          <a:latin typeface="Calibri" panose="020F0502020204030204" pitchFamily="34" charset="0"/>
                        </a:rPr>
                        <a:t> </a:t>
                      </a:r>
                      <a:r>
                        <a:rPr lang="en-US" sz="1050" b="0" spc="-5" dirty="0" err="1" smtClean="0">
                          <a:solidFill>
                            <a:schemeClr val="tx1"/>
                          </a:solidFill>
                          <a:effectLst/>
                          <a:latin typeface="Calibri" panose="020F0502020204030204" pitchFamily="34" charset="0"/>
                        </a:rPr>
                        <a:t>pompar</a:t>
                      </a:r>
                      <a:r>
                        <a:rPr lang="en-US" sz="1050" b="0" spc="-10" dirty="0" err="1" smtClean="0">
                          <a:solidFill>
                            <a:schemeClr val="tx1"/>
                          </a:solidFill>
                          <a:effectLst/>
                          <a:latin typeface="Calibri" panose="020F0502020204030204" pitchFamily="34" charset="0"/>
                        </a:rPr>
                        <a:t>ea</a:t>
                      </a:r>
                      <a:r>
                        <a:rPr lang="en-US" sz="1050" b="0" dirty="0" smtClean="0">
                          <a:solidFill>
                            <a:schemeClr val="tx1"/>
                          </a:solidFill>
                          <a:effectLst/>
                          <a:latin typeface="Calibri" panose="020F0502020204030204" pitchFamily="34" charset="0"/>
                        </a:rPr>
                        <a:t> </a:t>
                      </a:r>
                      <a:r>
                        <a:rPr lang="en-US" sz="1050" b="0" spc="3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nămolului</a:t>
                      </a:r>
                      <a:r>
                        <a:rPr lang="en-US" sz="1050" b="0" dirty="0" smtClean="0">
                          <a:solidFill>
                            <a:schemeClr val="tx1"/>
                          </a:solidFill>
                          <a:effectLst/>
                          <a:latin typeface="Calibri" panose="020F0502020204030204" pitchFamily="34" charset="0"/>
                        </a:rPr>
                        <a:t> </a:t>
                      </a:r>
                      <a:r>
                        <a:rPr lang="en-US" sz="1050" b="0" spc="4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din</a:t>
                      </a:r>
                      <a:r>
                        <a:rPr lang="en-US" sz="1050" b="0" spc="15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galeria</a:t>
                      </a:r>
                      <a:r>
                        <a:rPr lang="en-US" sz="1050" b="0" spc="75"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8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ieșire</a:t>
                      </a:r>
                      <a:r>
                        <a:rPr lang="en-US" sz="1050" b="0" spc="8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a:t>
                      </a:r>
                      <a:r>
                        <a:rPr lang="en-US" sz="1050" b="0" spc="8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aerului</a:t>
                      </a:r>
                      <a:endParaRPr lang="ro-RO" sz="1050" b="0" dirty="0" smtClean="0">
                        <a:solidFill>
                          <a:schemeClr val="tx1"/>
                        </a:solidFill>
                        <a:effectLst/>
                        <a:latin typeface="Calibri" panose="020F0502020204030204" pitchFamily="34" charset="0"/>
                      </a:endParaRPr>
                    </a:p>
                    <a:p>
                      <a:pPr eaLnBrk="0" hangingPunct="0">
                        <a:lnSpc>
                          <a:spcPct val="107000"/>
                        </a:lnSpc>
                        <a:spcAft>
                          <a:spcPts val="0"/>
                        </a:spcAft>
                        <a:tabLst>
                          <a:tab pos="5850890" algn="l"/>
                        </a:tabLst>
                      </a:pPr>
                      <a:r>
                        <a:rPr lang="en-US" sz="1050" b="0" smtClean="0">
                          <a:solidFill>
                            <a:schemeClr val="tx1"/>
                          </a:solidFill>
                          <a:effectLst/>
                          <a:latin typeface="Calibri" panose="020F0502020204030204" pitchFamily="34" charset="0"/>
                        </a:rPr>
                        <a:t>*Limitarea</a:t>
                      </a:r>
                      <a:r>
                        <a:rPr lang="en-US" sz="1050" b="0" spc="70" smtClean="0">
                          <a:solidFill>
                            <a:schemeClr val="tx1"/>
                          </a:solidFill>
                          <a:effectLst/>
                          <a:latin typeface="Calibri" panose="020F0502020204030204" pitchFamily="34" charset="0"/>
                        </a:rPr>
                        <a:t> </a:t>
                      </a:r>
                      <a:r>
                        <a:rPr lang="en-US" sz="1050" b="0" spc="-5" dirty="0" err="1" smtClean="0">
                          <a:solidFill>
                            <a:schemeClr val="tx1"/>
                          </a:solidFill>
                          <a:effectLst/>
                          <a:latin typeface="Calibri" panose="020F0502020204030204" pitchFamily="34" charset="0"/>
                        </a:rPr>
                        <a:t>timpului</a:t>
                      </a:r>
                      <a:r>
                        <a:rPr lang="en-US" sz="1050" b="0" spc="8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7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retenție</a:t>
                      </a:r>
                      <a:r>
                        <a:rPr lang="en-US" sz="1050" b="0" spc="7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a:t>
                      </a:r>
                      <a:r>
                        <a:rPr lang="en-US" sz="1050" b="0" spc="7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nămolului</a:t>
                      </a:r>
                      <a:r>
                        <a:rPr lang="en-US" sz="1050" b="0" spc="8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în</a:t>
                      </a:r>
                      <a:r>
                        <a:rPr lang="en-US" sz="1050" b="0" spc="7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depozitele</a:t>
                      </a:r>
                      <a:r>
                        <a:rPr lang="en-US" sz="1050" b="0" spc="7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7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nămol</a:t>
                      </a:r>
                      <a:r>
                        <a:rPr lang="en-US" sz="1050" b="0" spc="8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prin</a:t>
                      </a:r>
                      <a:r>
                        <a:rPr lang="en-US" sz="1050" b="0" spc="7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trimiterea</a:t>
                      </a:r>
                      <a:r>
                        <a:rPr lang="en-US" sz="1050" b="0" spc="7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continuă</a:t>
                      </a:r>
                      <a:r>
                        <a:rPr lang="en-US" sz="1050" b="0" spc="7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a</a:t>
                      </a:r>
                      <a:r>
                        <a:rPr lang="en-US" sz="1050" b="0" spc="75"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nămolului</a:t>
                      </a:r>
                      <a:r>
                        <a:rPr lang="en-US" sz="1050" b="0" spc="12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către</a:t>
                      </a:r>
                      <a:r>
                        <a:rPr lang="en-US" sz="1050" b="0" spc="2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unitățile</a:t>
                      </a:r>
                      <a:r>
                        <a:rPr lang="en-US" sz="1050" b="0" spc="20" dirty="0" smtClean="0">
                          <a:solidFill>
                            <a:schemeClr val="tx1"/>
                          </a:solidFill>
                          <a:effectLst/>
                          <a:latin typeface="Calibri" panose="020F0502020204030204" pitchFamily="34" charset="0"/>
                        </a:rPr>
                        <a:t> </a:t>
                      </a:r>
                      <a:r>
                        <a:rPr lang="en-US" sz="1050" b="0" dirty="0" smtClean="0">
                          <a:solidFill>
                            <a:schemeClr val="tx1"/>
                          </a:solidFill>
                          <a:effectLst/>
                          <a:latin typeface="Calibri" panose="020F0502020204030204" pitchFamily="34" charset="0"/>
                        </a:rPr>
                        <a:t>de</a:t>
                      </a:r>
                      <a:r>
                        <a:rPr lang="en-US" sz="1050" b="0" spc="20" dirty="0" smtClean="0">
                          <a:solidFill>
                            <a:schemeClr val="tx1"/>
                          </a:solidFill>
                          <a:effectLst/>
                          <a:latin typeface="Calibri" panose="020F0502020204030204" pitchFamily="34" charset="0"/>
                        </a:rPr>
                        <a:t> </a:t>
                      </a:r>
                      <a:r>
                        <a:rPr lang="en-US" sz="1050" b="0" dirty="0" err="1" smtClean="0">
                          <a:solidFill>
                            <a:schemeClr val="tx1"/>
                          </a:solidFill>
                          <a:effectLst/>
                          <a:latin typeface="Calibri" panose="020F0502020204030204" pitchFamily="34" charset="0"/>
                        </a:rPr>
                        <a:t>deshidratare</a:t>
                      </a:r>
                      <a:r>
                        <a:rPr lang="ro-RO" sz="1050" b="0" dirty="0" smtClean="0">
                          <a:solidFill>
                            <a:schemeClr val="tx1"/>
                          </a:solidFill>
                          <a:effectLst/>
                          <a:latin typeface="Calibri" panose="020F0502020204030204" pitchFamily="34" charset="0"/>
                        </a:rPr>
                        <a:t>.</a:t>
                      </a:r>
                      <a:r>
                        <a:rPr lang="en-US" sz="1050" b="0" spc="25" dirty="0" smtClean="0">
                          <a:solidFill>
                            <a:schemeClr val="tx1"/>
                          </a:solidFill>
                          <a:effectLst/>
                          <a:latin typeface="Calibri" panose="020F0502020204030204" pitchFamily="34" charset="0"/>
                        </a:rPr>
                        <a:t> </a:t>
                      </a:r>
                    </a:p>
                    <a:p>
                      <a:pPr eaLnBrk="0" hangingPunct="0">
                        <a:lnSpc>
                          <a:spcPct val="107000"/>
                        </a:lnSpc>
                        <a:spcAft>
                          <a:spcPts val="0"/>
                        </a:spcAft>
                        <a:tabLst>
                          <a:tab pos="5850890" algn="l"/>
                        </a:tabLst>
                      </a:pPr>
                      <a:r>
                        <a:rPr lang="en-US" sz="1050" b="0" kern="0" spc="25" smtClean="0">
                          <a:solidFill>
                            <a:schemeClr val="tx1"/>
                          </a:solidFill>
                          <a:effectLst/>
                          <a:latin typeface="+mn-lt"/>
                          <a:ea typeface="Calibri" panose="020F0502020204030204" pitchFamily="34" charset="0"/>
                          <a:cs typeface="Times New Roman" panose="02020603050405020304" pitchFamily="18" charset="0"/>
                        </a:rPr>
                        <a:t>*Daca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sunt</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utilizate</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uscatoare</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de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namol</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tratarea</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termica</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a </a:t>
                      </a:r>
                      <a:r>
                        <a:rPr lang="en-US" sz="1050" b="0" kern="0" spc="25" dirty="0" err="1" smtClean="0">
                          <a:solidFill>
                            <a:schemeClr val="tx1"/>
                          </a:solidFill>
                          <a:effectLst/>
                          <a:latin typeface="+mn-lt"/>
                          <a:ea typeface="Calibri" panose="020F0502020204030204" pitchFamily="34" charset="0"/>
                          <a:cs typeface="Times New Roman" panose="02020603050405020304" pitchFamily="18" charset="0"/>
                        </a:rPr>
                        <a:t>gazelor</a:t>
                      </a:r>
                      <a:r>
                        <a:rPr lang="en-US" sz="1050" b="0" kern="0" spc="25" dirty="0" smtClean="0">
                          <a:solidFill>
                            <a:schemeClr val="tx1"/>
                          </a:solidFill>
                          <a:effectLst/>
                          <a:latin typeface="+mn-lt"/>
                          <a:ea typeface="Calibri" panose="020F0502020204030204" pitchFamily="34" charset="0"/>
                          <a:cs typeface="Times New Roman" panose="02020603050405020304" pitchFamily="18" charset="0"/>
                        </a:rPr>
                        <a:t> evacuate </a:t>
                      </a:r>
                      <a:r>
                        <a:rPr lang="ro-RO" sz="1050" kern="1200" dirty="0" smtClean="0">
                          <a:solidFill>
                            <a:schemeClr val="dk1"/>
                          </a:solidFill>
                          <a:effectLst/>
                          <a:latin typeface="+mn-lt"/>
                          <a:ea typeface="+mn-ea"/>
                          <a:cs typeface="+mn-cs"/>
                        </a:rPr>
                        <a:t>prin orificiile de ventilație ale uscătorului de nămol prin epurare și/sau filtrare bio (precum filtrele de compost)</a:t>
                      </a:r>
                      <a:endParaRPr lang="ro-RO" sz="1050" b="0" kern="0" dirty="0" smtClean="0">
                        <a:solidFill>
                          <a:schemeClr val="tx1"/>
                        </a:solidFill>
                        <a:effectLst/>
                        <a:latin typeface="+mn-lt"/>
                        <a:ea typeface="Calibri" panose="020F0502020204030204" pitchFamily="34" charset="0"/>
                        <a:cs typeface="Times New Roman" panose="02020603050405020304" pitchFamily="18" charset="0"/>
                      </a:endParaRPr>
                    </a:p>
                  </a:txBody>
                  <a:tcPr marL="59312" marR="59312" marT="0" marB="0"/>
                </a:tc>
                <a:tc>
                  <a:txBody>
                    <a:bodyPr/>
                    <a:lstStyle/>
                    <a:p>
                      <a:pPr marL="0" indent="0">
                        <a:lnSpc>
                          <a:spcPct val="107000"/>
                        </a:lnSpc>
                        <a:spcAft>
                          <a:spcPts val="0"/>
                        </a:spcAft>
                        <a:buFont typeface="Arial" panose="020B0604020202020204" pitchFamily="34" charset="0"/>
                        <a:buNone/>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In treapta fizico chimica a statiei de </a:t>
                      </a:r>
                      <a:r>
                        <a:rPr lang="ro-RO" sz="1100" b="0" smtClean="0">
                          <a:solidFill>
                            <a:schemeClr val="tx1"/>
                          </a:solidFill>
                          <a:effectLst/>
                          <a:latin typeface="Calibri" panose="020F0502020204030204" pitchFamily="34" charset="0"/>
                        </a:rPr>
                        <a:t>epurare e</a:t>
                      </a:r>
                      <a:r>
                        <a:rPr lang="en-US" sz="1100" b="0" smtClean="0">
                          <a:solidFill>
                            <a:schemeClr val="tx1"/>
                          </a:solidFill>
                          <a:effectLst/>
                          <a:latin typeface="Calibri" panose="020F0502020204030204" pitchFamily="34" charset="0"/>
                        </a:rPr>
                        <a:t>ste</a:t>
                      </a:r>
                      <a:r>
                        <a:rPr lang="ro-RO" sz="1100" b="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instalat un mixer, cu rolul de a mentine sub agitare permanenta masa de suspensie.</a:t>
                      </a:r>
                    </a:p>
                    <a:p>
                      <a:pPr marL="0" indent="0">
                        <a:lnSpc>
                          <a:spcPct val="107000"/>
                        </a:lnSpc>
                        <a:spcAft>
                          <a:spcPts val="0"/>
                        </a:spcAft>
                        <a:buFont typeface="Arial" panose="020B0604020202020204" pitchFamily="34" charset="0"/>
                        <a:buNone/>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Statia de epurare  este prevăzută cu sistem de aerare continua.</a:t>
                      </a:r>
                    </a:p>
                    <a:p>
                      <a:pPr marL="0" indent="0">
                        <a:lnSpc>
                          <a:spcPct val="107000"/>
                        </a:lnSpc>
                        <a:spcAft>
                          <a:spcPts val="0"/>
                        </a:spcAft>
                        <a:buFont typeface="Arial" panose="020B0604020202020204" pitchFamily="34" charset="0"/>
                        <a:buNone/>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Se realizeaza recircularea continua a namolului biologic în statia de epurare.</a:t>
                      </a:r>
                    </a:p>
                    <a:p>
                      <a:pPr marL="0" indent="0">
                        <a:lnSpc>
                          <a:spcPct val="107000"/>
                        </a:lnSpc>
                        <a:spcAft>
                          <a:spcPts val="0"/>
                        </a:spcAft>
                        <a:buFont typeface="Arial" panose="020B0604020202020204" pitchFamily="34" charset="0"/>
                        <a:buNone/>
                      </a:pPr>
                      <a:r>
                        <a:rPr lang="en-US" sz="1100" b="0" dirty="0" smtClean="0">
                          <a:solidFill>
                            <a:schemeClr val="tx1"/>
                          </a:solidFill>
                          <a:effectLst/>
                          <a:latin typeface="Calibri" panose="020F0502020204030204" pitchFamily="34" charset="0"/>
                        </a:rPr>
                        <a:t>*</a:t>
                      </a:r>
                      <a:r>
                        <a:rPr lang="ro-RO" sz="1100" b="0" dirty="0" smtClean="0">
                          <a:solidFill>
                            <a:schemeClr val="tx1"/>
                          </a:solidFill>
                          <a:effectLst/>
                          <a:latin typeface="Calibri" panose="020F0502020204030204" pitchFamily="34" charset="0"/>
                        </a:rPr>
                        <a:t>Se deshidrateaza in incinta statiei de epurare- pe centrifuga Noxon, 100m</a:t>
                      </a:r>
                      <a:r>
                        <a:rPr lang="ro-RO" sz="1100" b="0" baseline="30000" dirty="0" smtClean="0">
                          <a:solidFill>
                            <a:schemeClr val="tx1"/>
                          </a:solidFill>
                          <a:effectLst/>
                          <a:latin typeface="Calibri" panose="020F0502020204030204" pitchFamily="34" charset="0"/>
                        </a:rPr>
                        <a:t>3</a:t>
                      </a:r>
                      <a:r>
                        <a:rPr lang="ro-RO" sz="1100" b="0" dirty="0" smtClean="0">
                          <a:solidFill>
                            <a:schemeClr val="tx1"/>
                          </a:solidFill>
                          <a:effectLst/>
                          <a:latin typeface="Calibri" panose="020F0502020204030204" pitchFamily="34" charset="0"/>
                        </a:rPr>
                        <a:t>/zi. </a:t>
                      </a:r>
                    </a:p>
                    <a:p>
                      <a:pPr>
                        <a:lnSpc>
                          <a:spcPct val="107000"/>
                        </a:lnSpc>
                        <a:spcAft>
                          <a:spcPts val="0"/>
                        </a:spcAft>
                      </a:pPr>
                      <a:r>
                        <a:rPr lang="en-US" sz="1100" b="0" smtClean="0">
                          <a:solidFill>
                            <a:schemeClr val="tx1"/>
                          </a:solidFill>
                          <a:effectLst/>
                          <a:latin typeface="Calibri" panose="020F0502020204030204" pitchFamily="34" charset="0"/>
                        </a:rPr>
                        <a:t>*</a:t>
                      </a:r>
                      <a:r>
                        <a:rPr lang="ro-RO" sz="1100" b="0" smtClean="0">
                          <a:solidFill>
                            <a:schemeClr val="tx1"/>
                          </a:solidFill>
                          <a:effectLst/>
                          <a:latin typeface="Calibri" panose="020F0502020204030204" pitchFamily="34" charset="0"/>
                        </a:rPr>
                        <a:t>Nămolul </a:t>
                      </a:r>
                      <a:r>
                        <a:rPr lang="ro-RO" sz="1100" b="0" dirty="0" smtClean="0">
                          <a:solidFill>
                            <a:schemeClr val="tx1"/>
                          </a:solidFill>
                          <a:effectLst/>
                          <a:latin typeface="Calibri" panose="020F0502020204030204" pitchFamily="34" charset="0"/>
                        </a:rPr>
                        <a:t>se elimină periodic cu societate autorizată.</a:t>
                      </a:r>
                    </a:p>
                    <a:p>
                      <a:pPr>
                        <a:lnSpc>
                          <a:spcPct val="107000"/>
                        </a:lnSpc>
                        <a:spcAft>
                          <a:spcPts val="0"/>
                        </a:spcAft>
                      </a:pPr>
                      <a:r>
                        <a:rPr lang="en-US" sz="1100" b="0" smtClean="0">
                          <a:solidFill>
                            <a:schemeClr val="tx1"/>
                          </a:solidFill>
                          <a:effectLst/>
                          <a:latin typeface="Calibri" panose="020F0502020204030204" pitchFamily="34" charset="0"/>
                        </a:rPr>
                        <a:t>*</a:t>
                      </a:r>
                      <a:r>
                        <a:rPr lang="ro-RO" sz="1100" b="0" smtClean="0">
                          <a:solidFill>
                            <a:schemeClr val="tx1"/>
                          </a:solidFill>
                          <a:effectLst/>
                          <a:latin typeface="Calibri" panose="020F0502020204030204" pitchFamily="34" charset="0"/>
                        </a:rPr>
                        <a:t>La </a:t>
                      </a:r>
                      <a:r>
                        <a:rPr lang="ro-RO" sz="1100" b="0" dirty="0" smtClean="0">
                          <a:solidFill>
                            <a:schemeClr val="tx1"/>
                          </a:solidFill>
                          <a:effectLst/>
                          <a:latin typeface="Calibri" panose="020F0502020204030204" pitchFamily="34" charset="0"/>
                        </a:rPr>
                        <a:t>statia de epurare intrarea/ iesirea apei reziduale este continua</a:t>
                      </a:r>
                    </a:p>
                    <a:p>
                      <a:pPr>
                        <a:lnSpc>
                          <a:spcPct val="107000"/>
                        </a:lnSpc>
                        <a:spcAft>
                          <a:spcPts val="0"/>
                        </a:spcAft>
                      </a:pPr>
                      <a:r>
                        <a:rPr lang="en-US" sz="1100" b="0" smtClean="0">
                          <a:solidFill>
                            <a:schemeClr val="tx1"/>
                          </a:solidFill>
                          <a:effectLst/>
                          <a:latin typeface="Calibri" panose="020F0502020204030204" pitchFamily="34" charset="0"/>
                        </a:rPr>
                        <a:t>*</a:t>
                      </a:r>
                      <a:r>
                        <a:rPr lang="ro-RO" sz="1100" b="0" smtClean="0">
                          <a:solidFill>
                            <a:schemeClr val="tx1"/>
                          </a:solidFill>
                          <a:effectLst/>
                          <a:latin typeface="Calibri" panose="020F0502020204030204" pitchFamily="34" charset="0"/>
                        </a:rPr>
                        <a:t>Este </a:t>
                      </a:r>
                      <a:r>
                        <a:rPr lang="ro-RO" sz="1100" b="0" dirty="0" smtClean="0">
                          <a:solidFill>
                            <a:schemeClr val="tx1"/>
                          </a:solidFill>
                          <a:effectLst/>
                          <a:latin typeface="Calibri" panose="020F0502020204030204" pitchFamily="34" charset="0"/>
                        </a:rPr>
                        <a:t>utilizat un filtru presa pentru deshidratarea namolului.</a:t>
                      </a:r>
                      <a:endParaRPr lang="ro-RO" sz="11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SzPts val="1200"/>
                        <a:buFont typeface="Arial" panose="020B0604020202020204" pitchFamily="34" charset="0"/>
                        <a:buNone/>
                        <a:tabLst>
                          <a:tab pos="157480" algn="l"/>
                        </a:tabLst>
                      </a:pPr>
                      <a:endParaRPr lang="ro-R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r>
                        <a:rPr lang="en-US" sz="1200" dirty="0" smtClean="0"/>
                        <a:t>*In </a:t>
                      </a:r>
                      <a:r>
                        <a:rPr lang="en-US" sz="1200" dirty="0" err="1" smtClean="0"/>
                        <a:t>procesul</a:t>
                      </a:r>
                      <a:r>
                        <a:rPr lang="en-US" sz="1200" baseline="0" dirty="0" smtClean="0"/>
                        <a:t> </a:t>
                      </a:r>
                      <a:r>
                        <a:rPr lang="en-US" sz="1200" baseline="0" dirty="0" err="1" smtClean="0"/>
                        <a:t>fizico-chimic</a:t>
                      </a:r>
                      <a:r>
                        <a:rPr lang="en-US" sz="1200" baseline="0" dirty="0" smtClean="0"/>
                        <a:t> de </a:t>
                      </a:r>
                      <a:r>
                        <a:rPr lang="en-US" sz="1200" baseline="0" dirty="0" err="1" smtClean="0"/>
                        <a:t>epurare</a:t>
                      </a:r>
                      <a:r>
                        <a:rPr lang="en-US" sz="1200" baseline="0" dirty="0" smtClean="0"/>
                        <a:t> a </a:t>
                      </a:r>
                      <a:r>
                        <a:rPr lang="en-US" sz="1200" baseline="0" dirty="0" err="1" smtClean="0"/>
                        <a:t>apelor</a:t>
                      </a:r>
                      <a:r>
                        <a:rPr lang="en-US" sz="1200" baseline="0" dirty="0" smtClean="0"/>
                        <a:t> </a:t>
                      </a:r>
                      <a:r>
                        <a:rPr lang="en-US" sz="1200" baseline="0" dirty="0" err="1" smtClean="0"/>
                        <a:t>uzate</a:t>
                      </a:r>
                      <a:r>
                        <a:rPr lang="en-US" sz="1200" baseline="0" dirty="0" smtClean="0"/>
                        <a:t>, se </a:t>
                      </a:r>
                      <a:r>
                        <a:rPr lang="en-US" sz="1200" baseline="0" dirty="0" err="1" smtClean="0"/>
                        <a:t>mentine</a:t>
                      </a:r>
                      <a:r>
                        <a:rPr lang="en-US" sz="1200" baseline="0" dirty="0" smtClean="0"/>
                        <a:t> o </a:t>
                      </a:r>
                      <a:r>
                        <a:rPr lang="en-US" sz="1200" baseline="0" dirty="0" err="1" smtClean="0"/>
                        <a:t>agitare</a:t>
                      </a:r>
                      <a:r>
                        <a:rPr lang="en-US" sz="1200" baseline="0" dirty="0" smtClean="0"/>
                        <a:t> continua, la </a:t>
                      </a:r>
                      <a:r>
                        <a:rPr lang="en-US" sz="1200" baseline="0" dirty="0" err="1" smtClean="0"/>
                        <a:t>viteza</a:t>
                      </a:r>
                      <a:r>
                        <a:rPr lang="en-US" sz="1200" baseline="0" dirty="0" smtClean="0"/>
                        <a:t> </a:t>
                      </a:r>
                      <a:r>
                        <a:rPr lang="en-US" sz="1200" baseline="0" dirty="0" err="1" smtClean="0"/>
                        <a:t>controlata</a:t>
                      </a:r>
                      <a:r>
                        <a:rPr lang="en-US" sz="1200" baseline="0" dirty="0" smtClean="0"/>
                        <a:t> </a:t>
                      </a:r>
                      <a:r>
                        <a:rPr lang="en-US" sz="1200" baseline="0" dirty="0" err="1" smtClean="0"/>
                        <a:t>pentru</a:t>
                      </a:r>
                      <a:r>
                        <a:rPr lang="en-US" sz="1200" baseline="0" dirty="0" smtClean="0"/>
                        <a:t> </a:t>
                      </a:r>
                      <a:r>
                        <a:rPr lang="en-US" sz="1200" baseline="0" dirty="0" err="1" smtClean="0"/>
                        <a:t>evitarea</a:t>
                      </a:r>
                      <a:r>
                        <a:rPr lang="en-US" sz="1200" baseline="0" dirty="0" smtClean="0"/>
                        <a:t> </a:t>
                      </a:r>
                      <a:r>
                        <a:rPr lang="en-US" sz="1200" baseline="0" dirty="0" err="1" smtClean="0"/>
                        <a:t>aerarii</a:t>
                      </a:r>
                      <a:r>
                        <a:rPr lang="en-US" sz="1200" baseline="0" dirty="0" smtClean="0"/>
                        <a:t> </a:t>
                      </a:r>
                      <a:r>
                        <a:rPr lang="en-US" sz="1200" baseline="0" dirty="0" err="1" smtClean="0"/>
                        <a:t>execesive</a:t>
                      </a:r>
                      <a:endParaRPr lang="en-US" sz="1200" baseline="0" dirty="0" smtClean="0"/>
                    </a:p>
                    <a:p>
                      <a:r>
                        <a:rPr lang="en-US" sz="1200" baseline="0" dirty="0" smtClean="0"/>
                        <a:t>*</a:t>
                      </a:r>
                      <a:r>
                        <a:rPr lang="en-US" sz="1200" baseline="0" dirty="0" err="1" smtClean="0"/>
                        <a:t>Statia</a:t>
                      </a:r>
                      <a:r>
                        <a:rPr lang="en-US" sz="1200" baseline="0" dirty="0" smtClean="0"/>
                        <a:t> are un </a:t>
                      </a:r>
                      <a:r>
                        <a:rPr lang="en-US" sz="1200" baseline="0" dirty="0" err="1" smtClean="0"/>
                        <a:t>filtru</a:t>
                      </a:r>
                      <a:r>
                        <a:rPr lang="en-US" sz="1200" baseline="0" dirty="0" smtClean="0"/>
                        <a:t> de </a:t>
                      </a:r>
                      <a:r>
                        <a:rPr lang="en-US" sz="1200" baseline="0" dirty="0" err="1" smtClean="0"/>
                        <a:t>deshidratare</a:t>
                      </a:r>
                      <a:r>
                        <a:rPr lang="en-US" sz="1200" baseline="0" dirty="0" smtClean="0"/>
                        <a:t> a </a:t>
                      </a:r>
                      <a:r>
                        <a:rPr lang="en-US" sz="1200" baseline="0" dirty="0" err="1" smtClean="0"/>
                        <a:t>namolului</a:t>
                      </a:r>
                      <a:r>
                        <a:rPr lang="en-US" sz="1200" baseline="0" dirty="0" smtClean="0"/>
                        <a:t> </a:t>
                      </a:r>
                      <a:r>
                        <a:rPr lang="en-US" sz="1200" baseline="0" dirty="0" err="1" smtClean="0"/>
                        <a:t>rezultat</a:t>
                      </a:r>
                      <a:r>
                        <a:rPr lang="en-US" sz="1200" baseline="0" dirty="0" smtClean="0"/>
                        <a:t> din </a:t>
                      </a:r>
                      <a:r>
                        <a:rPr lang="en-US" sz="1200" baseline="0" dirty="0" err="1" smtClean="0"/>
                        <a:t>celula</a:t>
                      </a:r>
                      <a:r>
                        <a:rPr lang="en-US" sz="1200" baseline="0" dirty="0" smtClean="0"/>
                        <a:t> de </a:t>
                      </a:r>
                      <a:r>
                        <a:rPr lang="en-US" sz="1200" baseline="0" dirty="0" err="1" smtClean="0"/>
                        <a:t>flotatie</a:t>
                      </a:r>
                      <a:endParaRPr lang="en-US" sz="1200" baseline="0" dirty="0" smtClean="0"/>
                    </a:p>
                    <a:p>
                      <a:r>
                        <a:rPr lang="en-US" sz="1200" baseline="0" dirty="0" smtClean="0"/>
                        <a:t>*</a:t>
                      </a:r>
                      <a:r>
                        <a:rPr lang="en-US" sz="1200" baseline="0" dirty="0" err="1" smtClean="0"/>
                        <a:t>Filtru</a:t>
                      </a:r>
                      <a:r>
                        <a:rPr lang="en-US" sz="1200" baseline="0" dirty="0" smtClean="0"/>
                        <a:t> cu </a:t>
                      </a:r>
                      <a:r>
                        <a:rPr lang="en-US" sz="1200" baseline="0" dirty="0" err="1" smtClean="0"/>
                        <a:t>nisip</a:t>
                      </a:r>
                      <a:r>
                        <a:rPr lang="en-US" sz="1200" baseline="0" dirty="0" smtClean="0"/>
                        <a:t> </a:t>
                      </a:r>
                      <a:r>
                        <a:rPr lang="en-US" sz="1200" baseline="0" dirty="0" err="1" smtClean="0"/>
                        <a:t>este</a:t>
                      </a:r>
                      <a:r>
                        <a:rPr lang="en-US" sz="1200" baseline="0" dirty="0" smtClean="0"/>
                        <a:t> </a:t>
                      </a:r>
                      <a:r>
                        <a:rPr lang="en-US" sz="1200" baseline="0" dirty="0" err="1" smtClean="0"/>
                        <a:t>utilizat</a:t>
                      </a:r>
                      <a:r>
                        <a:rPr lang="en-US" sz="1200" baseline="0" dirty="0" smtClean="0"/>
                        <a:t> </a:t>
                      </a:r>
                      <a:r>
                        <a:rPr lang="en-US" sz="1200" baseline="0" dirty="0" err="1" smtClean="0"/>
                        <a:t>pentru</a:t>
                      </a:r>
                      <a:r>
                        <a:rPr lang="en-US" sz="1200" baseline="0" dirty="0" smtClean="0"/>
                        <a:t> o </a:t>
                      </a:r>
                      <a:r>
                        <a:rPr lang="en-US" sz="1200" baseline="0" dirty="0" err="1" smtClean="0"/>
                        <a:t>filtrare</a:t>
                      </a:r>
                      <a:r>
                        <a:rPr lang="en-US" sz="1200" baseline="0" dirty="0" smtClean="0"/>
                        <a:t> </a:t>
                      </a:r>
                      <a:r>
                        <a:rPr lang="en-US" sz="1200" baseline="0" dirty="0" err="1" smtClean="0"/>
                        <a:t>suplimentara</a:t>
                      </a:r>
                      <a:r>
                        <a:rPr lang="en-US" sz="1200" baseline="0" dirty="0" smtClean="0"/>
                        <a:t> a </a:t>
                      </a:r>
                      <a:r>
                        <a:rPr lang="en-US" sz="1200" baseline="0" dirty="0" err="1" smtClean="0"/>
                        <a:t>apelor</a:t>
                      </a:r>
                      <a:endParaRPr lang="en-US" sz="1200" dirty="0"/>
                    </a:p>
                  </a:txBody>
                  <a:tcPr marL="59312" marR="59312" marT="0" marB="0"/>
                </a:tc>
                <a:tc>
                  <a:txBody>
                    <a:bodyPr/>
                    <a:lstStyle/>
                    <a:p>
                      <a:r>
                        <a:rPr lang="en-US" sz="1200" dirty="0" err="1" smtClean="0"/>
                        <a:t>Statia</a:t>
                      </a:r>
                      <a:r>
                        <a:rPr lang="en-US" sz="1200" dirty="0" smtClean="0"/>
                        <a:t> </a:t>
                      </a:r>
                      <a:r>
                        <a:rPr lang="en-US" sz="1200" dirty="0" err="1" smtClean="0"/>
                        <a:t>este</a:t>
                      </a:r>
                      <a:r>
                        <a:rPr lang="en-US" sz="1200" dirty="0" smtClean="0"/>
                        <a:t> in curs de </a:t>
                      </a:r>
                      <a:r>
                        <a:rPr lang="en-US" sz="1200" dirty="0" err="1" smtClean="0"/>
                        <a:t>montare</a:t>
                      </a:r>
                      <a:r>
                        <a:rPr lang="en-US" sz="1200" dirty="0" smtClean="0"/>
                        <a:t>;</a:t>
                      </a:r>
                      <a:r>
                        <a:rPr lang="en-US" sz="1200" baseline="0" dirty="0" smtClean="0"/>
                        <a:t> </a:t>
                      </a:r>
                      <a:r>
                        <a:rPr lang="en-US" sz="1200" baseline="0" dirty="0" err="1" smtClean="0"/>
                        <a:t>va</a:t>
                      </a:r>
                      <a:r>
                        <a:rPr lang="en-US" sz="1200" baseline="0" dirty="0" smtClean="0"/>
                        <a:t> fi </a:t>
                      </a:r>
                      <a:r>
                        <a:rPr lang="en-US" sz="1200" baseline="0" dirty="0" err="1" smtClean="0"/>
                        <a:t>dotata</a:t>
                      </a:r>
                      <a:r>
                        <a:rPr lang="en-US" sz="1200" baseline="0" dirty="0" smtClean="0"/>
                        <a:t> cu </a:t>
                      </a:r>
                      <a:r>
                        <a:rPr lang="en-US" sz="1200" baseline="0" dirty="0" err="1" smtClean="0"/>
                        <a:t>celula</a:t>
                      </a:r>
                      <a:r>
                        <a:rPr lang="en-US" sz="1200" baseline="0" dirty="0" smtClean="0"/>
                        <a:t> de </a:t>
                      </a:r>
                      <a:r>
                        <a:rPr lang="en-US" sz="1200" baseline="0" dirty="0" err="1" smtClean="0"/>
                        <a:t>flotatie</a:t>
                      </a:r>
                      <a:r>
                        <a:rPr lang="en-US" sz="1200" baseline="0" dirty="0" smtClean="0"/>
                        <a:t> </a:t>
                      </a:r>
                      <a:r>
                        <a:rPr lang="en-US" sz="1200" baseline="0" dirty="0" err="1" smtClean="0"/>
                        <a:t>si</a:t>
                      </a:r>
                      <a:r>
                        <a:rPr lang="en-US" sz="1200" baseline="0" dirty="0" smtClean="0"/>
                        <a:t> </a:t>
                      </a:r>
                      <a:r>
                        <a:rPr lang="en-US" sz="1200" baseline="0" dirty="0" err="1" smtClean="0"/>
                        <a:t>presa</a:t>
                      </a:r>
                      <a:r>
                        <a:rPr lang="en-US" sz="1200" baseline="0" dirty="0" smtClean="0"/>
                        <a:t> de </a:t>
                      </a:r>
                      <a:r>
                        <a:rPr lang="en-US" sz="1200" baseline="0" dirty="0" err="1" smtClean="0"/>
                        <a:t>namol</a:t>
                      </a:r>
                      <a:r>
                        <a:rPr lang="en-US" sz="1200" baseline="0" dirty="0" smtClean="0"/>
                        <a:t>.</a:t>
                      </a:r>
                      <a:endParaRPr lang="ro-RO" sz="1200" dirty="0"/>
                    </a:p>
                  </a:txBody>
                  <a:tcPr marL="59312" marR="59312" marT="0" marB="0"/>
                </a:tc>
              </a:tr>
            </a:tbl>
          </a:graphicData>
        </a:graphic>
      </p:graphicFrame>
    </p:spTree>
    <p:extLst>
      <p:ext uri="{BB962C8B-B14F-4D97-AF65-F5344CB8AC3E}">
        <p14:creationId xmlns:p14="http://schemas.microsoft.com/office/powerpoint/2010/main" val="3046666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5756824"/>
              </p:ext>
            </p:extLst>
          </p:nvPr>
        </p:nvGraphicFramePr>
        <p:xfrm>
          <a:off x="304800" y="209551"/>
          <a:ext cx="8534400" cy="4890517"/>
        </p:xfrm>
        <a:graphic>
          <a:graphicData uri="http://schemas.openxmlformats.org/drawingml/2006/table">
            <a:tbl>
              <a:tblPr firstRow="1" bandRow="1">
                <a:tableStyleId>{5C22544A-7EE6-4342-B048-85BDC9FD1C3A}</a:tableStyleId>
              </a:tblPr>
              <a:tblGrid>
                <a:gridCol w="1295400"/>
                <a:gridCol w="1295400"/>
                <a:gridCol w="2286000"/>
                <a:gridCol w="1950720"/>
                <a:gridCol w="1706880"/>
              </a:tblGrid>
              <a:tr h="496063">
                <a:tc gridSpan="5">
                  <a:txBody>
                    <a:bodyPr/>
                    <a:lstStyle/>
                    <a:p>
                      <a:pPr algn="ctr"/>
                      <a:r>
                        <a:rPr lang="en-US" dirty="0" err="1" smtClean="0"/>
                        <a:t>Monitorizarea</a:t>
                      </a:r>
                      <a:r>
                        <a:rPr lang="en-US" dirty="0" smtClean="0"/>
                        <a:t> </a:t>
                      </a:r>
                      <a:r>
                        <a:rPr lang="en-US" dirty="0" err="1" smtClean="0"/>
                        <a:t>parametrilor</a:t>
                      </a:r>
                      <a:r>
                        <a:rPr lang="en-US" dirty="0" smtClean="0"/>
                        <a:t> </a:t>
                      </a:r>
                      <a:r>
                        <a:rPr lang="en-US" dirty="0" err="1" smtClean="0"/>
                        <a:t>cheie</a:t>
                      </a:r>
                      <a:r>
                        <a:rPr lang="en-US" dirty="0" smtClean="0"/>
                        <a:t> de process </a:t>
                      </a:r>
                      <a:r>
                        <a:rPr lang="en-US" dirty="0" err="1" smtClean="0"/>
                        <a:t>relevanti</a:t>
                      </a:r>
                      <a:r>
                        <a:rPr lang="en-US" dirty="0" smtClean="0"/>
                        <a:t> </a:t>
                      </a:r>
                      <a:r>
                        <a:rPr lang="en-US" dirty="0" err="1" smtClean="0"/>
                        <a:t>pentru</a:t>
                      </a:r>
                      <a:r>
                        <a:rPr lang="en-US" dirty="0" smtClean="0"/>
                        <a:t> </a:t>
                      </a:r>
                      <a:r>
                        <a:rPr lang="en-US" dirty="0" err="1" smtClean="0"/>
                        <a:t>emisiile</a:t>
                      </a:r>
                      <a:r>
                        <a:rPr lang="en-US" dirty="0" smtClean="0"/>
                        <a:t> in </a:t>
                      </a:r>
                      <a:r>
                        <a:rPr lang="en-US" dirty="0" err="1" smtClean="0"/>
                        <a:t>apa</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gridSpan="5">
                  <a:txBody>
                    <a:bodyPr/>
                    <a:lstStyle/>
                    <a:p>
                      <a:pPr>
                        <a:lnSpc>
                          <a:spcPct val="107000"/>
                        </a:lnSpc>
                        <a:spcAft>
                          <a:spcPts val="0"/>
                        </a:spcAft>
                      </a:pPr>
                      <a:r>
                        <a:rPr lang="ro-RO" sz="1200" b="0" dirty="0" smtClean="0">
                          <a:solidFill>
                            <a:schemeClr val="tx1"/>
                          </a:solidFill>
                          <a:effectLst/>
                          <a:latin typeface="Calibri" panose="020F0502020204030204" pitchFamily="34" charset="0"/>
                        </a:rPr>
                        <a:t>Pentru</a:t>
                      </a:r>
                      <a:r>
                        <a:rPr lang="ro-RO" sz="1200" b="0" spc="12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a:t>
                      </a:r>
                      <a:r>
                        <a:rPr lang="ro-RO" sz="1200" b="0" spc="11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reduce</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consumul</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apă</a:t>
                      </a:r>
                      <a:r>
                        <a:rPr lang="ro-RO" sz="1200" b="0" spc="12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dulce</a:t>
                      </a:r>
                      <a:r>
                        <a:rPr lang="ro-RO" sz="1200" b="0" spc="11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și</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generarea</a:t>
                      </a:r>
                      <a:r>
                        <a:rPr lang="ro-RO" sz="1200" b="0" spc="11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ape</a:t>
                      </a:r>
                      <a:r>
                        <a:rPr lang="ro-RO" sz="1200" b="0" spc="1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reziduale,</a:t>
                      </a:r>
                      <a:r>
                        <a:rPr lang="ro-RO" sz="1200" b="0" spc="120" dirty="0" smtClean="0">
                          <a:solidFill>
                            <a:schemeClr val="tx1"/>
                          </a:solidFill>
                          <a:effectLst/>
                          <a:latin typeface="Calibri" panose="020F0502020204030204" pitchFamily="34" charset="0"/>
                        </a:rPr>
                        <a:t> </a:t>
                      </a:r>
                      <a:r>
                        <a:rPr lang="ro-RO" sz="1200" b="1" spc="-20" dirty="0" smtClean="0">
                          <a:solidFill>
                            <a:schemeClr val="tx1"/>
                          </a:solidFill>
                          <a:effectLst/>
                          <a:latin typeface="Calibri" panose="020F0502020204030204" pitchFamily="34" charset="0"/>
                        </a:rPr>
                        <a:t>BAT</a:t>
                      </a:r>
                      <a:r>
                        <a:rPr lang="ro-RO" sz="1200" b="1" spc="5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constă</a:t>
                      </a:r>
                      <a:r>
                        <a:rPr lang="ro-RO" sz="1200" b="1" spc="12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în</a:t>
                      </a:r>
                      <a:r>
                        <a:rPr lang="ro-RO" sz="1200" b="1" spc="11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închiderea</a:t>
                      </a:r>
                      <a:r>
                        <a:rPr lang="ro-RO" sz="1200" b="1" spc="11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circuitelor</a:t>
                      </a:r>
                      <a:r>
                        <a:rPr lang="ro-RO" sz="1200" b="1" spc="16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de</a:t>
                      </a:r>
                      <a:r>
                        <a:rPr lang="ro-RO" sz="1200" b="1" spc="18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apă</a:t>
                      </a:r>
                      <a:r>
                        <a:rPr lang="ro-RO" sz="1200" b="1" spc="18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în</a:t>
                      </a:r>
                      <a:r>
                        <a:rPr lang="ro-RO" sz="1200" b="1" spc="17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măsura</a:t>
                      </a:r>
                      <a:r>
                        <a:rPr lang="ro-RO" sz="1200" b="1" spc="18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în</a:t>
                      </a:r>
                      <a:r>
                        <a:rPr lang="ro-RO" sz="1200" b="1" spc="17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care</a:t>
                      </a:r>
                      <a:r>
                        <a:rPr lang="ro-RO" sz="1200" b="1" spc="18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este</a:t>
                      </a:r>
                      <a:r>
                        <a:rPr lang="ro-RO" sz="1200" b="1" spc="17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posibil</a:t>
                      </a:r>
                      <a:r>
                        <a:rPr lang="ro-RO" sz="1200" b="1" spc="17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din</a:t>
                      </a:r>
                      <a:r>
                        <a:rPr lang="ro-RO" sz="1200" b="1" spc="16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punct</a:t>
                      </a:r>
                      <a:r>
                        <a:rPr lang="ro-RO" sz="1200" b="1" spc="185"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de</a:t>
                      </a:r>
                      <a:r>
                        <a:rPr lang="ro-RO" sz="1200" b="1" spc="180" dirty="0" smtClean="0">
                          <a:solidFill>
                            <a:schemeClr val="tx1"/>
                          </a:solidFill>
                          <a:effectLst/>
                          <a:latin typeface="Calibri" panose="020F0502020204030204" pitchFamily="34" charset="0"/>
                        </a:rPr>
                        <a:t> </a:t>
                      </a:r>
                      <a:r>
                        <a:rPr lang="ro-RO" sz="1200" b="1" dirty="0" smtClean="0">
                          <a:solidFill>
                            <a:schemeClr val="tx1"/>
                          </a:solidFill>
                          <a:effectLst/>
                          <a:latin typeface="Calibri" panose="020F0502020204030204" pitchFamily="34" charset="0"/>
                        </a:rPr>
                        <a:t>vedere</a:t>
                      </a:r>
                      <a:r>
                        <a:rPr lang="ro-RO" sz="1200" b="1" spc="180" dirty="0" smtClean="0">
                          <a:solidFill>
                            <a:schemeClr val="tx1"/>
                          </a:solidFill>
                          <a:effectLst/>
                          <a:latin typeface="Calibri" panose="020F0502020204030204" pitchFamily="34" charset="0"/>
                        </a:rPr>
                        <a:t> </a:t>
                      </a:r>
                      <a:r>
                        <a:rPr lang="ro-RO" sz="1200" b="1" spc="-5" dirty="0" smtClean="0">
                          <a:solidFill>
                            <a:schemeClr val="tx1"/>
                          </a:solidFill>
                          <a:effectLst/>
                          <a:latin typeface="Calibri" panose="020F0502020204030204" pitchFamily="34" charset="0"/>
                        </a:rPr>
                        <a:t>tehnic</a:t>
                      </a:r>
                      <a:r>
                        <a:rPr lang="ro-RO" sz="1200" b="0" spc="18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(funcție</a:t>
                      </a:r>
                      <a:r>
                        <a:rPr lang="ro-RO" sz="1200" b="0" spc="17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1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tipurile</a:t>
                      </a:r>
                      <a:r>
                        <a:rPr lang="ro-RO" sz="1200" b="0" spc="17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de</a:t>
                      </a:r>
                      <a:r>
                        <a:rPr lang="ro-RO" sz="1200" b="0" spc="18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hârtie</a:t>
                      </a:r>
                      <a:r>
                        <a:rPr lang="ro-RO" sz="1200" b="0" spc="210" dirty="0" smtClean="0">
                          <a:solidFill>
                            <a:schemeClr val="tx1"/>
                          </a:solidFill>
                          <a:effectLst/>
                          <a:latin typeface="Calibri" panose="020F0502020204030204" pitchFamily="34" charset="0"/>
                        </a:rPr>
                        <a:t> </a:t>
                      </a:r>
                      <a:r>
                        <a:rPr lang="ro-RO" sz="1200" b="0" spc="-5" dirty="0" smtClean="0">
                          <a:solidFill>
                            <a:schemeClr val="tx1"/>
                          </a:solidFill>
                          <a:effectLst/>
                          <a:latin typeface="Calibri" panose="020F0502020204030204" pitchFamily="34" charset="0"/>
                        </a:rPr>
                        <a:t>fabricat</a:t>
                      </a:r>
                      <a:r>
                        <a:rPr lang="ro-RO" sz="1200" b="0" spc="-10" dirty="0" smtClean="0">
                          <a:solidFill>
                            <a:schemeClr val="tx1"/>
                          </a:solidFill>
                          <a:effectLst/>
                          <a:latin typeface="Calibri" panose="020F0502020204030204" pitchFamily="34" charset="0"/>
                        </a:rPr>
                        <a:t>e),</a:t>
                      </a:r>
                      <a:r>
                        <a:rPr lang="ro-RO" sz="1200" b="0" dirty="0" smtClean="0">
                          <a:solidFill>
                            <a:schemeClr val="tx1"/>
                          </a:solidFill>
                          <a:effectLst/>
                          <a:latin typeface="Calibri" panose="020F0502020204030204" pitchFamily="34" charset="0"/>
                        </a:rPr>
                        <a:t> </a:t>
                      </a:r>
                      <a:r>
                        <a:rPr lang="ro-RO" sz="1200" b="0" spc="1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prin</a:t>
                      </a:r>
                      <a:r>
                        <a:rPr lang="ro-RO" sz="1200" b="0" spc="220"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utilizarea </a:t>
                      </a:r>
                      <a:r>
                        <a:rPr lang="ro-RO" sz="1200" b="0" spc="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unei </a:t>
                      </a:r>
                      <a:r>
                        <a:rPr lang="ro-RO" sz="1200" b="0" spc="5" dirty="0" smtClean="0">
                          <a:solidFill>
                            <a:schemeClr val="tx1"/>
                          </a:solidFill>
                          <a:effectLst/>
                          <a:latin typeface="Calibri" panose="020F0502020204030204" pitchFamily="34" charset="0"/>
                        </a:rPr>
                        <a:t> </a:t>
                      </a:r>
                      <a:r>
                        <a:rPr lang="ro-RO" sz="1200" b="0" dirty="0" smtClean="0">
                          <a:solidFill>
                            <a:schemeClr val="tx1"/>
                          </a:solidFill>
                          <a:effectLst/>
                          <a:latin typeface="Calibri" panose="020F0502020204030204" pitchFamily="34" charset="0"/>
                        </a:rPr>
                        <a:t>combinații  de </a:t>
                      </a:r>
                      <a:r>
                        <a:rPr lang="ro-RO" sz="1200" b="0" spc="5" dirty="0" smtClean="0">
                          <a:solidFill>
                            <a:schemeClr val="tx1"/>
                          </a:solidFill>
                          <a:effectLst/>
                          <a:latin typeface="Calibri" panose="020F0502020204030204" pitchFamily="34" charset="0"/>
                        </a:rPr>
                        <a:t> </a:t>
                      </a:r>
                      <a:r>
                        <a:rPr lang="ro-RO" sz="1200" b="0" spc="-5" dirty="0" smtClean="0">
                          <a:solidFill>
                            <a:schemeClr val="tx1"/>
                          </a:solidFill>
                          <a:effectLst/>
                          <a:latin typeface="Calibri" panose="020F0502020204030204" pitchFamily="34" charset="0"/>
                        </a:rPr>
                        <a:t>tehnici</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gridSpan="2">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hMerge="1">
                  <a:txBody>
                    <a:bodyPr/>
                    <a:lstStyle/>
                    <a:p>
                      <a:endParaRPr lang="en-US"/>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gridSpan="5">
                  <a:txBody>
                    <a:bodyPr/>
                    <a:lstStyle/>
                    <a:p>
                      <a:pPr eaLnBrk="0" hangingPunct="0">
                        <a:lnSpc>
                          <a:spcPct val="107000"/>
                        </a:lnSpc>
                        <a:spcAft>
                          <a:spcPts val="0"/>
                        </a:spcAft>
                        <a:tabLst>
                          <a:tab pos="5850890" algn="l"/>
                        </a:tabLst>
                      </a:pPr>
                      <a:r>
                        <a:rPr lang="ro-RO" sz="1200" b="0" u="sng" spc="-10" dirty="0">
                          <a:solidFill>
                            <a:schemeClr val="tx1"/>
                          </a:solidFill>
                          <a:effectLst/>
                          <a:latin typeface="Calibri" panose="020F0502020204030204" pitchFamily="34" charset="0"/>
                        </a:rPr>
                        <a:t>T</a:t>
                      </a:r>
                      <a:r>
                        <a:rPr lang="ro-RO" sz="1200" b="0" u="sng" spc="-15" dirty="0">
                          <a:solidFill>
                            <a:schemeClr val="tx1"/>
                          </a:solidFill>
                          <a:effectLst/>
                          <a:latin typeface="Calibri" panose="020F0502020204030204" pitchFamily="34" charset="0"/>
                        </a:rPr>
                        <a:t>abelul</a:t>
                      </a:r>
                      <a:r>
                        <a:rPr lang="ro-RO" sz="1200" b="0" u="sng" spc="80" dirty="0">
                          <a:solidFill>
                            <a:schemeClr val="tx1"/>
                          </a:solidFill>
                          <a:effectLst/>
                          <a:latin typeface="Calibri" panose="020F0502020204030204" pitchFamily="34" charset="0"/>
                        </a:rPr>
                        <a:t> </a:t>
                      </a:r>
                      <a:r>
                        <a:rPr lang="ro-RO" sz="1200" b="0" u="sng" dirty="0">
                          <a:solidFill>
                            <a:schemeClr val="tx1"/>
                          </a:solidFill>
                          <a:effectLst/>
                          <a:latin typeface="Calibri" panose="020F0502020204030204" pitchFamily="34" charset="0"/>
                        </a:rPr>
                        <a:t>20</a:t>
                      </a:r>
                      <a:r>
                        <a:rPr lang="ro-RO" sz="1200" b="0" dirty="0">
                          <a:solidFill>
                            <a:schemeClr val="tx1"/>
                          </a:solidFill>
                          <a:effectLst/>
                          <a:latin typeface="Calibri" panose="020F0502020204030204" pitchFamily="34" charset="0"/>
                        </a:rPr>
                        <a:t>: </a:t>
                      </a:r>
                      <a:r>
                        <a:rPr lang="ro-RO" sz="1200" b="1" spc="-5" dirty="0">
                          <a:solidFill>
                            <a:schemeClr val="tx1"/>
                          </a:solidFill>
                          <a:effectLst/>
                          <a:latin typeface="Calibri" panose="020F0502020204030204" pitchFamily="34" charset="0"/>
                        </a:rPr>
                        <a:t>Nivelurile</a:t>
                      </a:r>
                      <a:r>
                        <a:rPr lang="ro-RO" sz="1200" b="1" spc="195" dirty="0">
                          <a:solidFill>
                            <a:schemeClr val="tx1"/>
                          </a:solidFill>
                          <a:effectLst/>
                          <a:latin typeface="Calibri" panose="020F0502020204030204" pitchFamily="34" charset="0"/>
                        </a:rPr>
                        <a:t> </a:t>
                      </a:r>
                      <a:r>
                        <a:rPr lang="ro-RO" sz="1200" b="1" dirty="0">
                          <a:solidFill>
                            <a:schemeClr val="tx1"/>
                          </a:solidFill>
                          <a:effectLst/>
                          <a:latin typeface="Calibri" panose="020F0502020204030204" pitchFamily="34" charset="0"/>
                        </a:rPr>
                        <a:t>de</a:t>
                      </a:r>
                      <a:r>
                        <a:rPr lang="ro-RO" sz="1200" b="1" spc="195" dirty="0">
                          <a:solidFill>
                            <a:schemeClr val="tx1"/>
                          </a:solidFill>
                          <a:effectLst/>
                          <a:latin typeface="Calibri" panose="020F0502020204030204" pitchFamily="34" charset="0"/>
                        </a:rPr>
                        <a:t> </a:t>
                      </a:r>
                      <a:r>
                        <a:rPr lang="ro-RO" sz="1200" b="1" dirty="0">
                          <a:solidFill>
                            <a:schemeClr val="tx1"/>
                          </a:solidFill>
                          <a:effectLst/>
                          <a:latin typeface="Calibri" panose="020F0502020204030204" pitchFamily="34" charset="0"/>
                        </a:rPr>
                        <a:t>emisii</a:t>
                      </a:r>
                      <a:r>
                        <a:rPr lang="ro-RO" sz="1200" b="1" spc="195" dirty="0">
                          <a:solidFill>
                            <a:schemeClr val="tx1"/>
                          </a:solidFill>
                          <a:effectLst/>
                          <a:latin typeface="Calibri" panose="020F0502020204030204" pitchFamily="34" charset="0"/>
                        </a:rPr>
                        <a:t> </a:t>
                      </a:r>
                      <a:r>
                        <a:rPr lang="ro-RO" sz="1200" b="1" dirty="0">
                          <a:solidFill>
                            <a:schemeClr val="tx1"/>
                          </a:solidFill>
                          <a:effectLst/>
                          <a:latin typeface="Calibri" panose="020F0502020204030204" pitchFamily="34" charset="0"/>
                        </a:rPr>
                        <a:t>asociate</a:t>
                      </a:r>
                      <a:r>
                        <a:rPr lang="ro-RO" sz="1200" b="1" spc="190" dirty="0">
                          <a:solidFill>
                            <a:schemeClr val="tx1"/>
                          </a:solidFill>
                          <a:effectLst/>
                          <a:latin typeface="Calibri" panose="020F0502020204030204" pitchFamily="34" charset="0"/>
                        </a:rPr>
                        <a:t> </a:t>
                      </a:r>
                      <a:r>
                        <a:rPr lang="ro-RO" sz="1200" b="1" spc="-15" dirty="0">
                          <a:solidFill>
                            <a:schemeClr val="tx1"/>
                          </a:solidFill>
                          <a:effectLst/>
                          <a:latin typeface="Calibri" panose="020F0502020204030204" pitchFamily="34" charset="0"/>
                        </a:rPr>
                        <a:t>BAT</a:t>
                      </a:r>
                      <a:r>
                        <a:rPr lang="ro-RO" sz="1200" b="1" spc="195" dirty="0">
                          <a:solidFill>
                            <a:schemeClr val="tx1"/>
                          </a:solidFill>
                          <a:effectLst/>
                          <a:latin typeface="Calibri" panose="020F0502020204030204" pitchFamily="34" charset="0"/>
                        </a:rPr>
                        <a:t> </a:t>
                      </a:r>
                      <a:r>
                        <a:rPr lang="ro-RO" sz="1200" b="1" dirty="0">
                          <a:solidFill>
                            <a:schemeClr val="tx1"/>
                          </a:solidFill>
                          <a:effectLst/>
                          <a:latin typeface="Calibri" panose="020F0502020204030204" pitchFamily="34" charset="0"/>
                        </a:rPr>
                        <a:t>pentr</a:t>
                      </a:r>
                      <a:r>
                        <a:rPr lang="ro-RO" sz="1200" b="1" spc="5" dirty="0">
                          <a:solidFill>
                            <a:schemeClr val="tx1"/>
                          </a:solidFill>
                          <a:effectLst/>
                          <a:latin typeface="Calibri" panose="020F0502020204030204" pitchFamily="34" charset="0"/>
                        </a:rPr>
                        <a:t>u</a:t>
                      </a:r>
                      <a:r>
                        <a:rPr lang="ro-RO" sz="1200" b="1" spc="195" dirty="0">
                          <a:solidFill>
                            <a:schemeClr val="tx1"/>
                          </a:solidFill>
                          <a:effectLst/>
                          <a:latin typeface="Calibri" panose="020F0502020204030204" pitchFamily="34" charset="0"/>
                        </a:rPr>
                        <a:t> </a:t>
                      </a:r>
                      <a:r>
                        <a:rPr lang="ro-RO" sz="1200" b="1" spc="195" dirty="0" smtClean="0">
                          <a:solidFill>
                            <a:schemeClr val="tx1"/>
                          </a:solidFill>
                          <a:effectLst/>
                          <a:latin typeface="Calibri" panose="020F0502020204030204" pitchFamily="34" charset="0"/>
                        </a:rPr>
                        <a:t>d</a:t>
                      </a:r>
                      <a:r>
                        <a:rPr lang="ro-RO" sz="1200" b="1" spc="-5" dirty="0" smtClean="0">
                          <a:solidFill>
                            <a:schemeClr val="tx1"/>
                          </a:solidFill>
                          <a:effectLst/>
                          <a:latin typeface="Calibri" panose="020F0502020204030204" pitchFamily="34" charset="0"/>
                        </a:rPr>
                        <a:t>ev</a:t>
                      </a:r>
                      <a:r>
                        <a:rPr lang="ro-RO" sz="1200" b="1" spc="-10" dirty="0" smtClean="0">
                          <a:solidFill>
                            <a:schemeClr val="tx1"/>
                          </a:solidFill>
                          <a:effectLst/>
                          <a:latin typeface="Calibri" panose="020F0502020204030204" pitchFamily="34" charset="0"/>
                        </a:rPr>
                        <a:t>ersarea</a:t>
                      </a:r>
                      <a:r>
                        <a:rPr lang="ro-RO" sz="1200" b="1" spc="195" dirty="0" smtClean="0">
                          <a:solidFill>
                            <a:schemeClr val="tx1"/>
                          </a:solidFill>
                          <a:effectLst/>
                          <a:latin typeface="Calibri" panose="020F0502020204030204" pitchFamily="34" charset="0"/>
                        </a:rPr>
                        <a:t> </a:t>
                      </a:r>
                      <a:r>
                        <a:rPr lang="ro-RO" sz="1200" b="1" dirty="0">
                          <a:solidFill>
                            <a:schemeClr val="tx1"/>
                          </a:solidFill>
                          <a:effectLst/>
                          <a:latin typeface="Calibri" panose="020F0502020204030204" pitchFamily="34" charset="0"/>
                        </a:rPr>
                        <a:t>directă</a:t>
                      </a:r>
                      <a:r>
                        <a:rPr lang="ro-RO" sz="1200" b="1" spc="1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în</a:t>
                      </a:r>
                      <a:r>
                        <a:rPr lang="ro-RO" sz="1200" b="0" spc="1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apele</a:t>
                      </a:r>
                      <a:r>
                        <a:rPr lang="ro-RO" sz="1200" b="0" spc="1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receptoare</a:t>
                      </a:r>
                      <a:r>
                        <a:rPr lang="ro-RO" sz="1200" b="0" spc="18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a</a:t>
                      </a:r>
                      <a:r>
                        <a:rPr lang="ro-RO" sz="1200" b="0" spc="1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apelor</a:t>
                      </a:r>
                      <a:r>
                        <a:rPr lang="ro-RO" sz="1200" b="0" spc="21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reziduale</a:t>
                      </a:r>
                      <a:r>
                        <a:rPr lang="ro-RO" sz="1200" b="0" spc="155" dirty="0">
                          <a:solidFill>
                            <a:schemeClr val="tx1"/>
                          </a:solidFill>
                          <a:effectLst/>
                          <a:latin typeface="Calibri" panose="020F0502020204030204" pitchFamily="34" charset="0"/>
                        </a:rPr>
                        <a:t> </a:t>
                      </a:r>
                      <a:r>
                        <a:rPr lang="ro-RO" sz="1200" b="0" spc="-5" dirty="0">
                          <a:solidFill>
                            <a:schemeClr val="tx1"/>
                          </a:solidFill>
                          <a:effectLst/>
                          <a:latin typeface="Calibri" panose="020F0502020204030204" pitchFamily="34" charset="0"/>
                        </a:rPr>
                        <a:t>dintr-o</a:t>
                      </a:r>
                      <a:r>
                        <a:rPr lang="ro-RO" sz="1200" b="0" spc="3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fabrică</a:t>
                      </a:r>
                      <a:r>
                        <a:rPr lang="ro-RO" sz="1200" b="0" spc="2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neintegrată</a:t>
                      </a:r>
                      <a:r>
                        <a:rPr lang="ro-RO" sz="1200" b="0" spc="2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de</a:t>
                      </a:r>
                      <a:r>
                        <a:rPr lang="ro-RO" sz="1200" b="0" spc="2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hârtie</a:t>
                      </a:r>
                      <a:r>
                        <a:rPr lang="ro-RO" sz="1200" b="0" spc="3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și</a:t>
                      </a:r>
                      <a:r>
                        <a:rPr lang="ro-RO" sz="1200" b="0" spc="2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carton</a:t>
                      </a:r>
                      <a:r>
                        <a:rPr lang="ro-RO" sz="1200" b="0" spc="3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(cu</a:t>
                      </a:r>
                      <a:r>
                        <a:rPr lang="ro-RO" sz="1200" b="0" spc="30" dirty="0">
                          <a:solidFill>
                            <a:schemeClr val="tx1"/>
                          </a:solidFill>
                          <a:effectLst/>
                          <a:latin typeface="Calibri" panose="020F0502020204030204" pitchFamily="34" charset="0"/>
                        </a:rPr>
                        <a:t> </a:t>
                      </a:r>
                      <a:r>
                        <a:rPr lang="ro-RO" sz="1200" b="0" spc="-5" dirty="0">
                          <a:solidFill>
                            <a:schemeClr val="tx1"/>
                          </a:solidFill>
                          <a:effectLst/>
                          <a:latin typeface="Calibri" panose="020F0502020204030204" pitchFamily="34" charset="0"/>
                        </a:rPr>
                        <a:t>excepția</a:t>
                      </a:r>
                      <a:r>
                        <a:rPr lang="ro-RO" sz="1200" b="0" spc="3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hârtiilor</a:t>
                      </a:r>
                      <a:r>
                        <a:rPr lang="ro-RO" sz="1200" b="0" spc="2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speciale)</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endParaRPr lang="en-US"/>
                    </a:p>
                  </a:txBody>
                  <a:tcPr/>
                </a:tc>
                <a:tc hMerge="1">
                  <a:txBody>
                    <a:bodyPr/>
                    <a:lstStyle/>
                    <a:p>
                      <a:pPr>
                        <a:lnSpc>
                          <a:spcPct val="107000"/>
                        </a:lnSpc>
                        <a:spcAft>
                          <a:spcPts val="0"/>
                        </a:spcAft>
                      </a:pPr>
                      <a:endParaRPr lang="ro-R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endParaRPr lang="en-US" dirty="0"/>
                    </a:p>
                  </a:txBody>
                  <a:tcPr marL="59312" marR="59312" marT="0" marB="0"/>
                </a:tc>
                <a:tc hMerge="1">
                  <a:txBody>
                    <a:bodyPr/>
                    <a:lstStyle/>
                    <a:p>
                      <a:endParaRPr lang="ro-RO" dirty="0"/>
                    </a:p>
                  </a:txBody>
                  <a:tcPr marL="59312" marR="59312" marT="0" marB="0"/>
                </a:tc>
              </a:tr>
              <a:tr h="435102">
                <a:tc>
                  <a:txBody>
                    <a:bodyPr/>
                    <a:lstStyle/>
                    <a:p>
                      <a:pPr eaLnBrk="0" hangingPunct="0">
                        <a:lnSpc>
                          <a:spcPct val="107000"/>
                        </a:lnSpc>
                        <a:spcAft>
                          <a:spcPts val="0"/>
                        </a:spcAft>
                        <a:tabLst>
                          <a:tab pos="5850890" algn="l"/>
                        </a:tabLst>
                      </a:pPr>
                      <a:r>
                        <a:rPr lang="ro-RO" sz="1200" b="0" i="1" dirty="0">
                          <a:solidFill>
                            <a:schemeClr val="tx1"/>
                          </a:solidFill>
                          <a:effectLst/>
                          <a:latin typeface="Calibri" panose="020F0502020204030204" pitchFamily="34" charset="0"/>
                        </a:rPr>
                        <a:t>parametru</a:t>
                      </a:r>
                      <a:endParaRPr lang="ro-RO"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200" i="1" dirty="0">
                          <a:effectLst/>
                          <a:latin typeface="Calibri" panose="020F0502020204030204" pitchFamily="34" charset="0"/>
                        </a:rPr>
                        <a:t>Medie anuală (kg/tonă)</a:t>
                      </a:r>
                      <a:endParaRPr lang="ro-RO"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0" i="1" dirty="0" smtClean="0">
                          <a:latin typeface="+mj-lt"/>
                        </a:rPr>
                        <a:t>Media </a:t>
                      </a:r>
                      <a:r>
                        <a:rPr lang="en-US" sz="1200" b="0" i="1" dirty="0" err="1" smtClean="0">
                          <a:latin typeface="+mj-lt"/>
                        </a:rPr>
                        <a:t>anuala</a:t>
                      </a:r>
                      <a:r>
                        <a:rPr lang="en-US" sz="1200" b="0" i="1" dirty="0" smtClean="0">
                          <a:latin typeface="+mj-lt"/>
                        </a:rPr>
                        <a:t> (kg/to)</a:t>
                      </a:r>
                      <a:endParaRPr lang="en-US" sz="1200" b="0" i="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dk1"/>
                          </a:solidFill>
                          <a:latin typeface="+mn-lt"/>
                          <a:ea typeface="+mn-ea"/>
                          <a:cs typeface="+mn-cs"/>
                        </a:rPr>
                        <a:t>Media </a:t>
                      </a:r>
                      <a:r>
                        <a:rPr lang="en-US" sz="1200" b="0" i="1" kern="1200" dirty="0" err="1" smtClean="0">
                          <a:solidFill>
                            <a:schemeClr val="dk1"/>
                          </a:solidFill>
                          <a:latin typeface="+mn-lt"/>
                          <a:ea typeface="+mn-ea"/>
                          <a:cs typeface="+mn-cs"/>
                        </a:rPr>
                        <a:t>anuala</a:t>
                      </a:r>
                      <a:r>
                        <a:rPr lang="en-US" sz="1200" b="0" i="1" kern="1200" dirty="0" smtClean="0">
                          <a:solidFill>
                            <a:schemeClr val="dk1"/>
                          </a:solidFill>
                          <a:latin typeface="+mn-lt"/>
                          <a:ea typeface="+mn-ea"/>
                          <a:cs typeface="+mn-cs"/>
                        </a:rPr>
                        <a:t> (kg/to)</a:t>
                      </a:r>
                      <a:endParaRPr lang="en-US" dirty="0"/>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200" dirty="0">
                        <a:latin typeface="+mj-lt"/>
                      </a:endParaRPr>
                    </a:p>
                  </a:txBody>
                  <a:tcPr/>
                </a:tc>
              </a:tr>
              <a:tr h="435102">
                <a:tc>
                  <a:txBody>
                    <a:bodyPr/>
                    <a:lstStyle/>
                    <a:p>
                      <a:pPr>
                        <a:lnSpc>
                          <a:spcPct val="107000"/>
                        </a:lnSpc>
                        <a:spcAft>
                          <a:spcPts val="0"/>
                        </a:spcAft>
                      </a:pPr>
                      <a:r>
                        <a:rPr lang="ro-RO" sz="1200" b="0" dirty="0">
                          <a:solidFill>
                            <a:schemeClr val="tx1"/>
                          </a:solidFill>
                          <a:effectLst/>
                          <a:latin typeface="Calibri" panose="020F0502020204030204" pitchFamily="34" charset="0"/>
                        </a:rPr>
                        <a:t>Cererea</a:t>
                      </a:r>
                      <a:r>
                        <a:rPr lang="ro-RO" sz="1200" b="0" spc="-60" dirty="0">
                          <a:solidFill>
                            <a:schemeClr val="tx1"/>
                          </a:solidFill>
                          <a:effectLst/>
                          <a:latin typeface="Calibri" panose="020F0502020204030204" pitchFamily="34" charset="0"/>
                        </a:rPr>
                        <a:t> </a:t>
                      </a:r>
                      <a:r>
                        <a:rPr lang="ro-RO" sz="1200" b="0" spc="-10" dirty="0">
                          <a:solidFill>
                            <a:schemeClr val="tx1"/>
                          </a:solidFill>
                          <a:effectLst/>
                          <a:latin typeface="Calibri" panose="020F0502020204030204" pitchFamily="34" charset="0"/>
                        </a:rPr>
                        <a:t>c</a:t>
                      </a:r>
                      <a:r>
                        <a:rPr lang="ro-RO" sz="1200" b="0" spc="-5" dirty="0">
                          <a:solidFill>
                            <a:schemeClr val="tx1"/>
                          </a:solidFill>
                          <a:effectLst/>
                          <a:latin typeface="Calibri" panose="020F0502020204030204" pitchFamily="34" charset="0"/>
                        </a:rPr>
                        <a:t>himică</a:t>
                      </a:r>
                      <a:r>
                        <a:rPr lang="ro-RO" sz="1200" b="0" spc="-6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de</a:t>
                      </a:r>
                      <a:r>
                        <a:rPr lang="ro-RO" sz="1200" b="0" spc="-60" dirty="0">
                          <a:solidFill>
                            <a:schemeClr val="tx1"/>
                          </a:solidFill>
                          <a:effectLst/>
                          <a:latin typeface="Calibri" panose="020F0502020204030204" pitchFamily="34" charset="0"/>
                        </a:rPr>
                        <a:t> </a:t>
                      </a:r>
                      <a:r>
                        <a:rPr lang="ro-RO" sz="1200" b="0" spc="-10" dirty="0">
                          <a:solidFill>
                            <a:schemeClr val="tx1"/>
                          </a:solidFill>
                          <a:effectLst/>
                          <a:latin typeface="Calibri" panose="020F0502020204030204" pitchFamily="34" charset="0"/>
                        </a:rPr>
                        <a:t>oxig</a:t>
                      </a:r>
                      <a:r>
                        <a:rPr lang="ro-RO" sz="1200" b="0" spc="-15" dirty="0">
                          <a:solidFill>
                            <a:schemeClr val="tx1"/>
                          </a:solidFill>
                          <a:effectLst/>
                          <a:latin typeface="Calibri" panose="020F0502020204030204" pitchFamily="34" charset="0"/>
                        </a:rPr>
                        <a:t>en</a:t>
                      </a:r>
                      <a:r>
                        <a:rPr lang="ro-RO" sz="1200" b="0" spc="-6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(COD)</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ro-RO" sz="1200" dirty="0">
                          <a:effectLst/>
                          <a:latin typeface="Calibri" panose="020F0502020204030204" pitchFamily="34" charset="0"/>
                        </a:rPr>
                        <a:t>0,15-1,5</a:t>
                      </a:r>
                      <a:r>
                        <a:rPr lang="ro-RO" sz="1200" spc="65" dirty="0">
                          <a:effectLst/>
                          <a:latin typeface="Calibri" panose="020F0502020204030204" pitchFamily="34"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400" dirty="0">
                          <a:effectLst/>
                          <a:latin typeface="+mn-lt"/>
                        </a:rPr>
                        <a:t>0,157</a:t>
                      </a:r>
                      <a:endParaRPr lang="ro-RO" sz="1400" dirty="0">
                        <a:effectLst/>
                        <a:latin typeface="+mn-lt"/>
                        <a:ea typeface="Calibri" panose="020F0502020204030204" pitchFamily="34" charset="0"/>
                        <a:cs typeface="Times New Roman" panose="02020603050405020304" pitchFamily="18" charset="0"/>
                      </a:endParaRPr>
                    </a:p>
                  </a:txBody>
                  <a:tcPr marL="59312" marR="59312" marT="0" marB="0"/>
                </a:tc>
                <a:tc>
                  <a:txBody>
                    <a:bodyPr/>
                    <a:lstStyle/>
                    <a:p>
                      <a:r>
                        <a:rPr lang="en-US" sz="1400" dirty="0" smtClean="0">
                          <a:latin typeface="+mn-lt"/>
                        </a:rPr>
                        <a:t>0,0802</a:t>
                      </a:r>
                      <a:endParaRPr lang="en-US" sz="1400" dirty="0">
                        <a:latin typeface="+mn-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latin typeface="+mj-lt"/>
                        </a:rPr>
                        <a:t>-</a:t>
                      </a:r>
                      <a:endParaRPr lang="en-US" sz="1200" dirty="0">
                        <a:latin typeface="+mj-lt"/>
                      </a:endParaRPr>
                    </a:p>
                  </a:txBody>
                  <a:tcPr/>
                </a:tc>
              </a:tr>
              <a:tr h="435102">
                <a:tc>
                  <a:txBody>
                    <a:bodyPr/>
                    <a:lstStyle/>
                    <a:p>
                      <a:pPr>
                        <a:lnSpc>
                          <a:spcPct val="107000"/>
                        </a:lnSpc>
                        <a:spcAft>
                          <a:spcPts val="0"/>
                        </a:spcAft>
                      </a:pPr>
                      <a:r>
                        <a:rPr lang="ro-RO" sz="1200" b="0" dirty="0">
                          <a:solidFill>
                            <a:schemeClr val="tx1"/>
                          </a:solidFill>
                          <a:effectLst/>
                          <a:latin typeface="Calibri" panose="020F0502020204030204" pitchFamily="34" charset="0"/>
                        </a:rPr>
                        <a:t>BOD</a:t>
                      </a:r>
                      <a:r>
                        <a:rPr lang="ro-RO" sz="1200" b="0" baseline="-25000" dirty="0">
                          <a:solidFill>
                            <a:schemeClr val="tx1"/>
                          </a:solidFill>
                          <a:effectLst/>
                          <a:latin typeface="Calibri" panose="020F0502020204030204" pitchFamily="34" charset="0"/>
                        </a:rPr>
                        <a:t>5</a:t>
                      </a:r>
                      <a:r>
                        <a:rPr lang="ro-RO" sz="1200" b="0" dirty="0">
                          <a:solidFill>
                            <a:schemeClr val="tx1"/>
                          </a:solidFill>
                          <a:effectLst/>
                          <a:latin typeface="Calibri" panose="020F0502020204030204" pitchFamily="34" charset="0"/>
                        </a:rPr>
                        <a:t> asu BOD</a:t>
                      </a:r>
                      <a:r>
                        <a:rPr lang="ro-RO" sz="1200" b="0" baseline="-25000" dirty="0">
                          <a:solidFill>
                            <a:schemeClr val="tx1"/>
                          </a:solidFill>
                          <a:effectLst/>
                          <a:latin typeface="Calibri" panose="020F0502020204030204" pitchFamily="34" charset="0"/>
                        </a:rPr>
                        <a:t>7 </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ro-RO" sz="1200" dirty="0">
                          <a:effectLst/>
                          <a:latin typeface="Calibri" panose="020F0502020204030204" pitchFamily="34" charset="0"/>
                        </a:rPr>
                        <a:t>25</a:t>
                      </a:r>
                      <a:r>
                        <a:rPr lang="ro-RO" sz="1200" spc="70" dirty="0">
                          <a:effectLst/>
                          <a:latin typeface="Calibri" panose="020F0502020204030204" pitchFamily="34" charset="0"/>
                        </a:rPr>
                        <a:t> </a:t>
                      </a:r>
                      <a:r>
                        <a:rPr lang="ro-RO" sz="1200" dirty="0">
                          <a:effectLst/>
                          <a:latin typeface="Calibri" panose="020F0502020204030204" pitchFamily="34" charset="0"/>
                        </a:rPr>
                        <a:t>mg/l</a:t>
                      </a:r>
                      <a:r>
                        <a:rPr lang="ro-RO" sz="1200" spc="65" dirty="0">
                          <a:effectLst/>
                          <a:latin typeface="Calibri" panose="020F0502020204030204" pitchFamily="34" charset="0"/>
                        </a:rPr>
                        <a:t> </a:t>
                      </a:r>
                      <a:endParaRPr lang="ro-RO" sz="1200" spc="65" dirty="0" smtClean="0">
                        <a:effectLst/>
                        <a:latin typeface="Calibri" panose="020F0502020204030204" pitchFamily="34" charset="0"/>
                      </a:endParaRPr>
                    </a:p>
                    <a:p>
                      <a:pPr>
                        <a:lnSpc>
                          <a:spcPct val="107000"/>
                        </a:lnSpc>
                        <a:spcAft>
                          <a:spcPts val="0"/>
                        </a:spcAft>
                      </a:pPr>
                      <a:r>
                        <a:rPr lang="ro-RO" sz="1200" dirty="0" smtClean="0">
                          <a:effectLst/>
                          <a:latin typeface="Calibri" panose="020F0502020204030204" pitchFamily="34" charset="0"/>
                        </a:rPr>
                        <a:t>(</a:t>
                      </a:r>
                      <a:r>
                        <a:rPr lang="ro-RO" sz="1200" dirty="0">
                          <a:effectLst/>
                          <a:latin typeface="Calibri" panose="020F0502020204030204" pitchFamily="34" charset="0"/>
                        </a:rPr>
                        <a:t>eșantion</a:t>
                      </a:r>
                      <a:r>
                        <a:rPr lang="ro-RO" sz="1200" spc="65" dirty="0">
                          <a:effectLst/>
                          <a:latin typeface="Calibri" panose="020F0502020204030204" pitchFamily="34" charset="0"/>
                        </a:rPr>
                        <a:t> </a:t>
                      </a:r>
                      <a:r>
                        <a:rPr lang="ro-RO" sz="1200" dirty="0">
                          <a:effectLst/>
                          <a:latin typeface="Calibri" panose="020F0502020204030204" pitchFamily="34" charset="0"/>
                        </a:rPr>
                        <a:t>compozit</a:t>
                      </a:r>
                      <a:r>
                        <a:rPr lang="ro-RO" sz="1200" spc="55" dirty="0">
                          <a:effectLst/>
                          <a:latin typeface="Calibri" panose="020F0502020204030204" pitchFamily="34" charset="0"/>
                        </a:rPr>
                        <a:t> </a:t>
                      </a:r>
                      <a:r>
                        <a:rPr lang="ro-RO" sz="1200" dirty="0">
                          <a:effectLst/>
                          <a:latin typeface="Calibri" panose="020F0502020204030204" pitchFamily="34" charset="0"/>
                        </a:rPr>
                        <a:t>de</a:t>
                      </a:r>
                      <a:r>
                        <a:rPr lang="ro-RO" sz="1200" spc="140" dirty="0">
                          <a:effectLst/>
                          <a:latin typeface="Calibri" panose="020F0502020204030204" pitchFamily="34" charset="0"/>
                        </a:rPr>
                        <a:t> </a:t>
                      </a:r>
                      <a:r>
                        <a:rPr lang="ro-RO" sz="1200" dirty="0">
                          <a:effectLst/>
                          <a:latin typeface="Calibri" panose="020F0502020204030204" pitchFamily="34" charset="0"/>
                        </a:rPr>
                        <a:t>24</a:t>
                      </a:r>
                      <a:r>
                        <a:rPr lang="ro-RO" sz="1200" spc="-15" dirty="0">
                          <a:effectLst/>
                          <a:latin typeface="Calibri" panose="020F0502020204030204" pitchFamily="34" charset="0"/>
                        </a:rPr>
                        <a:t> </a:t>
                      </a:r>
                      <a:r>
                        <a:rPr lang="ro-RO" sz="1200" dirty="0">
                          <a:effectLst/>
                          <a:latin typeface="Calibri" panose="020F0502020204030204" pitchFamily="34" charset="0"/>
                        </a:rPr>
                        <a:t>de</a:t>
                      </a:r>
                      <a:r>
                        <a:rPr lang="ro-RO" sz="1200" spc="-15" dirty="0">
                          <a:effectLst/>
                          <a:latin typeface="Calibri" panose="020F0502020204030204" pitchFamily="34" charset="0"/>
                        </a:rPr>
                        <a:t> </a:t>
                      </a:r>
                      <a:r>
                        <a:rPr lang="ro-RO" sz="1200" dirty="0">
                          <a:effectLst/>
                          <a:latin typeface="Calibri" panose="020F0502020204030204" pitchFamily="34" charset="0"/>
                        </a:rPr>
                        <a:t>ore)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400" dirty="0">
                          <a:effectLst/>
                          <a:latin typeface="+mn-lt"/>
                        </a:rPr>
                        <a:t>0,261</a:t>
                      </a:r>
                      <a:endParaRPr lang="ro-RO" sz="1400" dirty="0">
                        <a:effectLst/>
                        <a:latin typeface="+mn-lt"/>
                        <a:ea typeface="Calibri" panose="020F0502020204030204" pitchFamily="34" charset="0"/>
                        <a:cs typeface="Times New Roman" panose="02020603050405020304" pitchFamily="18" charset="0"/>
                      </a:endParaRPr>
                    </a:p>
                  </a:txBody>
                  <a:tcPr marL="59312" marR="59312" marT="0" marB="0"/>
                </a:tc>
                <a:tc>
                  <a:txBody>
                    <a:bodyPr/>
                    <a:lstStyle/>
                    <a:p>
                      <a:r>
                        <a:rPr lang="en-US" sz="1400" b="0" dirty="0" smtClean="0">
                          <a:solidFill>
                            <a:schemeClr val="tx1"/>
                          </a:solidFill>
                          <a:latin typeface="+mn-lt"/>
                        </a:rPr>
                        <a:t>0,0156</a:t>
                      </a:r>
                      <a:endParaRPr lang="en-US" sz="1400" b="0" dirty="0">
                        <a:solidFill>
                          <a:schemeClr val="tx1"/>
                        </a:solidFill>
                        <a:latin typeface="+mn-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latin typeface="+mj-lt"/>
                        </a:rPr>
                        <a:t>-</a:t>
                      </a:r>
                      <a:endParaRPr lang="en-US" sz="1200" dirty="0">
                        <a:latin typeface="+mj-lt"/>
                      </a:endParaRPr>
                    </a:p>
                  </a:txBody>
                  <a:tcPr/>
                </a:tc>
              </a:tr>
              <a:tr h="435102">
                <a:tc>
                  <a:txBody>
                    <a:bodyPr/>
                    <a:lstStyle/>
                    <a:p>
                      <a:pPr>
                        <a:lnSpc>
                          <a:spcPct val="107000"/>
                        </a:lnSpc>
                        <a:spcAft>
                          <a:spcPts val="0"/>
                        </a:spcAft>
                      </a:pPr>
                      <a:r>
                        <a:rPr lang="ro-RO" sz="1200" b="0" spc="-20" dirty="0">
                          <a:solidFill>
                            <a:schemeClr val="tx1"/>
                          </a:solidFill>
                          <a:effectLst/>
                          <a:latin typeface="Calibri" panose="020F0502020204030204" pitchFamily="34" charset="0"/>
                        </a:rPr>
                        <a:t>T</a:t>
                      </a:r>
                      <a:r>
                        <a:rPr lang="ro-RO" sz="1200" b="0" spc="-15" dirty="0">
                          <a:solidFill>
                            <a:schemeClr val="tx1"/>
                          </a:solidFill>
                          <a:effectLst/>
                          <a:latin typeface="Calibri" panose="020F0502020204030204" pitchFamily="34" charset="0"/>
                        </a:rPr>
                        <a:t>otal</a:t>
                      </a:r>
                      <a:r>
                        <a:rPr lang="ro-RO" sz="1200" b="0" spc="-5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materii</a:t>
                      </a:r>
                      <a:r>
                        <a:rPr lang="ro-RO" sz="1200" b="0" spc="-4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solide</a:t>
                      </a:r>
                      <a:r>
                        <a:rPr lang="ro-RO" sz="1200" b="0" spc="-4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în</a:t>
                      </a:r>
                      <a:r>
                        <a:rPr lang="ro-RO" sz="1200" b="0" spc="-4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suspensie</a:t>
                      </a:r>
                      <a:r>
                        <a:rPr lang="ro-RO" sz="1200" b="0" spc="-4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(TSS)</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ro-RO" sz="1200" dirty="0">
                          <a:effectLst/>
                          <a:latin typeface="Calibri" panose="020F0502020204030204" pitchFamily="34" charset="0"/>
                        </a:rPr>
                        <a:t>0,02-0,35</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400" dirty="0">
                          <a:effectLst/>
                          <a:latin typeface="+mn-lt"/>
                        </a:rPr>
                        <a:t>0,157</a:t>
                      </a:r>
                      <a:endParaRPr lang="ro-RO" sz="1400" dirty="0">
                        <a:effectLst/>
                        <a:latin typeface="+mn-lt"/>
                        <a:ea typeface="Calibri" panose="020F0502020204030204" pitchFamily="34" charset="0"/>
                        <a:cs typeface="Times New Roman" panose="02020603050405020304" pitchFamily="18" charset="0"/>
                      </a:endParaRPr>
                    </a:p>
                  </a:txBody>
                  <a:tcPr marL="59312" marR="59312" marT="0" marB="0"/>
                </a:tc>
                <a:tc>
                  <a:txBody>
                    <a:bodyPr/>
                    <a:lstStyle/>
                    <a:p>
                      <a:r>
                        <a:rPr lang="en-US" sz="1400" dirty="0" smtClean="0">
                          <a:latin typeface="+mn-lt"/>
                        </a:rPr>
                        <a:t>0,0122</a:t>
                      </a:r>
                      <a:endParaRPr lang="en-US" sz="1400" dirty="0">
                        <a:latin typeface="+mn-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latin typeface="+mj-lt"/>
                        </a:rPr>
                        <a:t>-</a:t>
                      </a:r>
                      <a:endParaRPr lang="en-US" sz="1200" dirty="0">
                        <a:latin typeface="+mj-lt"/>
                      </a:endParaRPr>
                    </a:p>
                  </a:txBody>
                  <a:tcPr/>
                </a:tc>
              </a:tr>
              <a:tr h="435102">
                <a:tc>
                  <a:txBody>
                    <a:bodyPr/>
                    <a:lstStyle/>
                    <a:p>
                      <a:pPr>
                        <a:lnSpc>
                          <a:spcPct val="107000"/>
                        </a:lnSpc>
                        <a:spcAft>
                          <a:spcPts val="0"/>
                        </a:spcAft>
                      </a:pPr>
                      <a:r>
                        <a:rPr lang="ro-RO" sz="1200" b="0" dirty="0">
                          <a:solidFill>
                            <a:schemeClr val="tx1"/>
                          </a:solidFill>
                          <a:effectLst/>
                          <a:latin typeface="Calibri" panose="020F0502020204030204" pitchFamily="34" charset="0"/>
                        </a:rPr>
                        <a:t>Azot</a:t>
                      </a:r>
                      <a:r>
                        <a:rPr lang="ro-RO" sz="1200" b="0" spc="3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total</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ro-RO" sz="1200" dirty="0">
                          <a:effectLst/>
                          <a:latin typeface="Calibri" panose="020F0502020204030204" pitchFamily="34" charset="0"/>
                        </a:rPr>
                        <a:t>0,01-0,1</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400" dirty="0">
                          <a:effectLst/>
                          <a:latin typeface="+mn-lt"/>
                        </a:rPr>
                        <a:t>0,01045</a:t>
                      </a:r>
                      <a:endParaRPr lang="ro-RO" sz="1400" dirty="0">
                        <a:effectLst/>
                        <a:latin typeface="+mn-lt"/>
                        <a:ea typeface="Calibri" panose="020F0502020204030204" pitchFamily="34" charset="0"/>
                        <a:cs typeface="Times New Roman" panose="02020603050405020304" pitchFamily="18" charset="0"/>
                      </a:endParaRPr>
                    </a:p>
                  </a:txBody>
                  <a:tcPr marL="59312" marR="59312" marT="0" marB="0"/>
                </a:tc>
                <a:tc>
                  <a:txBody>
                    <a:bodyPr/>
                    <a:lstStyle/>
                    <a:p>
                      <a:r>
                        <a:rPr lang="en-US" sz="1400" dirty="0" smtClean="0">
                          <a:latin typeface="+mn-lt"/>
                        </a:rPr>
                        <a:t>0,0029</a:t>
                      </a:r>
                      <a:endParaRPr lang="en-US" sz="1400" dirty="0">
                        <a:latin typeface="+mn-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latin typeface="+mj-lt"/>
                        </a:rPr>
                        <a:t>-</a:t>
                      </a:r>
                      <a:endParaRPr lang="en-US" sz="1200" dirty="0">
                        <a:latin typeface="+mj-lt"/>
                      </a:endParaRPr>
                    </a:p>
                  </a:txBody>
                  <a:tcPr/>
                </a:tc>
              </a:tr>
              <a:tr h="435102">
                <a:tc>
                  <a:txBody>
                    <a:bodyPr/>
                    <a:lstStyle/>
                    <a:p>
                      <a:pPr>
                        <a:lnSpc>
                          <a:spcPct val="107000"/>
                        </a:lnSpc>
                        <a:spcAft>
                          <a:spcPts val="0"/>
                        </a:spcAft>
                      </a:pPr>
                      <a:r>
                        <a:rPr lang="ro-RO" sz="1200" b="0" spc="-10" dirty="0">
                          <a:solidFill>
                            <a:schemeClr val="tx1"/>
                          </a:solidFill>
                          <a:effectLst/>
                          <a:latin typeface="Calibri" panose="020F0502020204030204" pitchFamily="34" charset="0"/>
                        </a:rPr>
                        <a:t>Fosf</a:t>
                      </a:r>
                      <a:r>
                        <a:rPr lang="ro-RO" sz="1200" b="0" spc="-5" dirty="0">
                          <a:solidFill>
                            <a:schemeClr val="tx1"/>
                          </a:solidFill>
                          <a:effectLst/>
                          <a:latin typeface="Calibri" panose="020F0502020204030204" pitchFamily="34" charset="0"/>
                        </a:rPr>
                        <a:t>or</a:t>
                      </a:r>
                      <a:r>
                        <a:rPr lang="ro-RO" sz="1200" b="0" spc="7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total</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ro-RO" sz="1200" dirty="0">
                          <a:effectLst/>
                          <a:latin typeface="Calibri" panose="020F0502020204030204" pitchFamily="34" charset="0"/>
                        </a:rPr>
                        <a:t>0,003-0,012</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eaLnBrk="0" hangingPunct="0">
                        <a:lnSpc>
                          <a:spcPct val="107000"/>
                        </a:lnSpc>
                        <a:spcAft>
                          <a:spcPts val="0"/>
                        </a:spcAft>
                        <a:tabLst>
                          <a:tab pos="5850890" algn="l"/>
                        </a:tabLst>
                      </a:pPr>
                      <a:r>
                        <a:rPr lang="ro-RO" sz="1400" dirty="0">
                          <a:effectLst/>
                          <a:latin typeface="+mn-lt"/>
                        </a:rPr>
                        <a:t>0,00522</a:t>
                      </a:r>
                      <a:endParaRPr lang="ro-RO" sz="1400" dirty="0">
                        <a:effectLst/>
                        <a:latin typeface="+mn-lt"/>
                        <a:ea typeface="Calibri" panose="020F0502020204030204" pitchFamily="34" charset="0"/>
                        <a:cs typeface="Times New Roman" panose="02020603050405020304" pitchFamily="18" charset="0"/>
                      </a:endParaRPr>
                    </a:p>
                  </a:txBody>
                  <a:tcPr marL="59312" marR="59312" marT="0" marB="0"/>
                </a:tc>
                <a:tc>
                  <a:txBody>
                    <a:bodyPr/>
                    <a:lstStyle/>
                    <a:p>
                      <a:r>
                        <a:rPr lang="en-US" sz="1400" dirty="0" smtClean="0">
                          <a:latin typeface="+mn-lt"/>
                        </a:rPr>
                        <a:t>0,00037</a:t>
                      </a:r>
                      <a:endParaRPr lang="en-US" sz="1400" dirty="0">
                        <a:latin typeface="+mn-lt"/>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latin typeface="+mj-lt"/>
                        </a:rPr>
                        <a:t>-</a:t>
                      </a:r>
                      <a:endParaRPr lang="en-US" sz="1200" dirty="0">
                        <a:latin typeface="+mj-lt"/>
                      </a:endParaRPr>
                    </a:p>
                  </a:txBody>
                  <a:tcPr/>
                </a:tc>
              </a:tr>
            </a:tbl>
          </a:graphicData>
        </a:graphic>
      </p:graphicFrame>
    </p:spTree>
    <p:extLst>
      <p:ext uri="{BB962C8B-B14F-4D97-AF65-F5344CB8AC3E}">
        <p14:creationId xmlns:p14="http://schemas.microsoft.com/office/powerpoint/2010/main" val="1794176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5358217"/>
              </p:ext>
            </p:extLst>
          </p:nvPr>
        </p:nvGraphicFramePr>
        <p:xfrm>
          <a:off x="304800" y="209551"/>
          <a:ext cx="8534400" cy="3344290"/>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smtClean="0"/>
                        <a:t>Managementul </a:t>
                      </a:r>
                      <a:r>
                        <a:rPr lang="en-US" dirty="0" err="1" smtClean="0"/>
                        <a:t>deseurilor</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dk1"/>
                          </a:solidFill>
                          <a:effectLst>
                            <a:outerShdw blurRad="38100" dist="38100" dir="2700000" algn="tl">
                              <a:srgbClr val="000000">
                                <a:alpha val="43137"/>
                              </a:srgbClr>
                            </a:outerShdw>
                          </a:effectLst>
                          <a:latin typeface="+mn-lt"/>
                          <a:ea typeface="+mn-ea"/>
                          <a:cs typeface="+mn-cs"/>
                        </a:rPr>
                        <a:t>BAT 12</a:t>
                      </a:r>
                      <a:r>
                        <a:rPr lang="en-US" sz="1000" b="1" i="1" kern="1200" dirty="0" smtClean="0">
                          <a:solidFill>
                            <a:schemeClr val="dk1"/>
                          </a:solidFill>
                          <a:effectLst/>
                          <a:latin typeface="+mn-lt"/>
                          <a:ea typeface="+mn-ea"/>
                          <a:cs typeface="+mn-cs"/>
                        </a:rPr>
                        <a:t>. </a:t>
                      </a:r>
                      <a:r>
                        <a:rPr lang="ro-RO" sz="1200" b="1" i="1" kern="1200" dirty="0" smtClean="0">
                          <a:solidFill>
                            <a:schemeClr val="dk1"/>
                          </a:solidFill>
                          <a:effectLst/>
                          <a:latin typeface="+mn-lt"/>
                          <a:ea typeface="+mn-ea"/>
                          <a:cs typeface="+mn-cs"/>
                        </a:rPr>
                        <a:t>În vederea reducerii cantităților de deșeuri care trebuie eliminate, BAT constă în </a:t>
                      </a:r>
                      <a:r>
                        <a:rPr lang="ro-RO" sz="1200" b="1" i="1" u="sng" kern="1200" dirty="0" smtClean="0">
                          <a:solidFill>
                            <a:schemeClr val="dk1"/>
                          </a:solidFill>
                          <a:effectLst/>
                          <a:latin typeface="+mn-lt"/>
                          <a:ea typeface="+mn-ea"/>
                          <a:cs typeface="+mn-cs"/>
                        </a:rPr>
                        <a:t>aplicarea unui sistem de evaluare</a:t>
                      </a:r>
                      <a:r>
                        <a:rPr lang="ro-RO" sz="1200" b="1" i="1" kern="1200" dirty="0" smtClean="0">
                          <a:solidFill>
                            <a:schemeClr val="dk1"/>
                          </a:solidFill>
                          <a:effectLst/>
                          <a:latin typeface="+mn-lt"/>
                          <a:ea typeface="+mn-ea"/>
                          <a:cs typeface="+mn-cs"/>
                        </a:rPr>
                        <a:t> (inclusiv inventariere) și management al deșeurilor, astfel încât să se faciliteze reutilizarea sau, în lipsa acesteia, reciclarea deșeurilor sau, în lipsa acesteia, „altă formă de recuperare”, </a:t>
                      </a:r>
                      <a:r>
                        <a:rPr lang="ro-RO" sz="1200" b="1" i="1" u="sng" kern="1200" dirty="0" smtClean="0">
                          <a:solidFill>
                            <a:schemeClr val="dk1"/>
                          </a:solidFill>
                          <a:effectLst/>
                          <a:latin typeface="+mn-lt"/>
                          <a:ea typeface="+mn-ea"/>
                          <a:cs typeface="+mn-cs"/>
                        </a:rPr>
                        <a:t>inclusiv o combinație a tehnicilor</a:t>
                      </a:r>
                      <a:r>
                        <a:rPr lang="ro-RO" sz="1200" b="1" i="1" kern="1200" dirty="0" smtClean="0">
                          <a:solidFill>
                            <a:schemeClr val="dk1"/>
                          </a:solidFill>
                          <a:effectLst/>
                          <a:latin typeface="+mn-lt"/>
                          <a:ea typeface="+mn-ea"/>
                          <a:cs typeface="+mn-cs"/>
                        </a:rPr>
                        <a:t> indicate mai jos.</a:t>
                      </a:r>
                      <a:endParaRPr lang="en-US" sz="12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ro-RO" sz="1200" kern="1200" dirty="0" smtClean="0">
                          <a:solidFill>
                            <a:schemeClr val="dk1"/>
                          </a:solidFill>
                          <a:effectLst/>
                          <a:latin typeface="+mn-lt"/>
                          <a:ea typeface="+mn-ea"/>
                          <a:cs typeface="+mn-cs"/>
                        </a:rPr>
                        <a:t>Colectarea separată a diferitelor fracțiuni de  deșeuri (inclusiv separarea și clasificarea deșeurilor periculoase)</a:t>
                      </a:r>
                      <a:endParaRPr lang="ro-RO" sz="1200" b="0" kern="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marR="0" lvl="0" indent="0" algn="l" defTabSz="914400" rtl="0" eaLnBrk="1" fontAlgn="auto" latinLnBrk="0" hangingPunct="1">
                        <a:lnSpc>
                          <a:spcPct val="107000"/>
                        </a:lnSpc>
                        <a:spcBef>
                          <a:spcPts val="0"/>
                        </a:spcBef>
                        <a:spcAft>
                          <a:spcPts val="0"/>
                        </a:spcAft>
                        <a:buClrTx/>
                        <a:buSzPts val="1200"/>
                        <a:buFont typeface="Arial" panose="020B0604020202020204" pitchFamily="34" charset="0"/>
                        <a:buNone/>
                        <a:tabLst>
                          <a:tab pos="157480" algn="l"/>
                        </a:tabLst>
                        <a:defRPr/>
                      </a:pPr>
                      <a:r>
                        <a:rPr lang="en-US" sz="1200" kern="1200" dirty="0" smtClean="0">
                          <a:solidFill>
                            <a:schemeClr val="dk1"/>
                          </a:solidFill>
                          <a:effectLst/>
                          <a:latin typeface="+mn-lt"/>
                          <a:ea typeface="+mn-ea"/>
                          <a:cs typeface="+mn-cs"/>
                        </a:rPr>
                        <a:t>D</a:t>
                      </a:r>
                      <a:r>
                        <a:rPr lang="ro-RO" sz="1200" kern="1200" dirty="0" smtClean="0">
                          <a:solidFill>
                            <a:schemeClr val="dk1"/>
                          </a:solidFill>
                          <a:effectLst/>
                          <a:latin typeface="+mn-lt"/>
                          <a:ea typeface="+mn-ea"/>
                          <a:cs typeface="+mn-cs"/>
                        </a:rPr>
                        <a:t>eșeurile se colecteaza selectiv, la locul de generare si sunt valorificate/eliminate prin operatori autorizati.</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D</a:t>
                      </a:r>
                      <a:r>
                        <a:rPr lang="ro-RO" sz="1200" kern="1200" dirty="0" smtClean="0">
                          <a:solidFill>
                            <a:schemeClr val="dk1"/>
                          </a:solidFill>
                          <a:effectLst/>
                          <a:latin typeface="+mn-lt"/>
                          <a:ea typeface="+mn-ea"/>
                          <a:cs typeface="+mn-cs"/>
                        </a:rPr>
                        <a:t>eșeurile se colecteaza selectiv, la locul de generare si sunt valorificate/eliminate prin operatori autorizati.</a:t>
                      </a:r>
                      <a:endParaRPr lang="en-US" sz="1200" dirty="0"/>
                    </a:p>
                  </a:txBody>
                  <a:tcPr marL="59312" marR="59312" marT="0" marB="0"/>
                </a:tc>
                <a:tc>
                  <a:txBody>
                    <a:bodyPr/>
                    <a:lstStyle/>
                    <a:p>
                      <a:r>
                        <a:rPr lang="en-US" sz="1200" dirty="0" err="1" smtClean="0"/>
                        <a:t>Deseurile</a:t>
                      </a:r>
                      <a:r>
                        <a:rPr lang="en-US" sz="1200" baseline="0" dirty="0" smtClean="0"/>
                        <a:t> </a:t>
                      </a:r>
                      <a:r>
                        <a:rPr lang="en-US" sz="1200" baseline="0" dirty="0" err="1" smtClean="0"/>
                        <a:t>provenite</a:t>
                      </a:r>
                      <a:r>
                        <a:rPr lang="en-US" sz="1200" baseline="0" dirty="0" smtClean="0"/>
                        <a:t> din </a:t>
                      </a:r>
                      <a:r>
                        <a:rPr lang="en-US" sz="1200" baseline="0" dirty="0" err="1" smtClean="0"/>
                        <a:t>ambalaje</a:t>
                      </a:r>
                      <a:r>
                        <a:rPr lang="en-US" sz="1200" baseline="0" dirty="0" smtClean="0"/>
                        <a:t> au </a:t>
                      </a:r>
                      <a:r>
                        <a:rPr lang="en-US" sz="1200" baseline="0" dirty="0" err="1" smtClean="0"/>
                        <a:t>fost</a:t>
                      </a:r>
                      <a:r>
                        <a:rPr lang="en-US" sz="1200" baseline="0" dirty="0" smtClean="0"/>
                        <a:t> </a:t>
                      </a:r>
                      <a:r>
                        <a:rPr lang="en-US" sz="1200" baseline="0" dirty="0" err="1" smtClean="0"/>
                        <a:t>colectate</a:t>
                      </a:r>
                      <a:r>
                        <a:rPr lang="en-US" sz="1200" baseline="0" dirty="0" smtClean="0"/>
                        <a:t> </a:t>
                      </a:r>
                      <a:r>
                        <a:rPr lang="en-US" sz="1200" baseline="0" dirty="0" err="1" smtClean="0"/>
                        <a:t>selectiv</a:t>
                      </a:r>
                      <a:r>
                        <a:rPr lang="en-US" sz="1200" baseline="0" dirty="0" smtClean="0"/>
                        <a:t> </a:t>
                      </a:r>
                      <a:r>
                        <a:rPr lang="en-US" sz="1200" baseline="0" dirty="0" err="1" smtClean="0"/>
                        <a:t>si</a:t>
                      </a:r>
                      <a:r>
                        <a:rPr lang="en-US" sz="1200" baseline="0" dirty="0" smtClean="0"/>
                        <a:t> </a:t>
                      </a:r>
                      <a:r>
                        <a:rPr lang="en-US" sz="1200" baseline="0" dirty="0" err="1" smtClean="0"/>
                        <a:t>valorificate</a:t>
                      </a:r>
                      <a:endParaRPr lang="ro-RO" sz="1200" dirty="0"/>
                    </a:p>
                  </a:txBody>
                  <a:tcPr marL="59312" marR="59312" marT="0" marB="0"/>
                </a:tc>
              </a:tr>
              <a:tr h="435102">
                <a:tc>
                  <a:txBody>
                    <a:bodyPr/>
                    <a:lstStyle/>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r>
                        <a:rPr lang="ro-RO" sz="1200" kern="1200" dirty="0" smtClean="0">
                          <a:solidFill>
                            <a:schemeClr val="dk1"/>
                          </a:solidFill>
                          <a:effectLst/>
                          <a:latin typeface="+mn-lt"/>
                          <a:ea typeface="+mn-ea"/>
                          <a:cs typeface="+mn-cs"/>
                        </a:rPr>
                        <a:t>Pretratarea reziduurilor rezultate din procese înainte de reutilizare sau reciclare</a:t>
                      </a:r>
                      <a:endParaRPr lang="ro-RO" sz="1200" b="0" kern="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gridSpan="2">
                  <a:txBody>
                    <a:bodyPr/>
                    <a:lstStyle/>
                    <a:p>
                      <a:pPr marL="0" marR="0" lvl="0" indent="0" algn="l" defTabSz="914400" rtl="0" eaLnBrk="1" fontAlgn="auto" latinLnBrk="0" hangingPunct="1">
                        <a:lnSpc>
                          <a:spcPct val="107000"/>
                        </a:lnSpc>
                        <a:spcBef>
                          <a:spcPts val="0"/>
                        </a:spcBef>
                        <a:spcAft>
                          <a:spcPts val="0"/>
                        </a:spcAft>
                        <a:buClrTx/>
                        <a:buSzPts val="1200"/>
                        <a:buFont typeface="Arial" panose="020B0604020202020204" pitchFamily="34" charset="0"/>
                        <a:buNone/>
                        <a:tabLst>
                          <a:tab pos="157480" algn="l"/>
                        </a:tabLst>
                        <a:defRPr/>
                      </a:pPr>
                      <a:r>
                        <a:rPr lang="en-US" sz="1200" kern="1200" dirty="0" smtClean="0">
                          <a:solidFill>
                            <a:schemeClr val="dk1"/>
                          </a:solidFill>
                          <a:effectLst/>
                          <a:latin typeface="+mn-lt"/>
                          <a:ea typeface="+mn-ea"/>
                          <a:cs typeface="+mn-cs"/>
                        </a:rPr>
                        <a:t>N</a:t>
                      </a:r>
                      <a:r>
                        <a:rPr lang="ro-RO" sz="1200" kern="1200" dirty="0" smtClean="0">
                          <a:solidFill>
                            <a:schemeClr val="dk1"/>
                          </a:solidFill>
                          <a:effectLst/>
                          <a:latin typeface="+mn-lt"/>
                          <a:ea typeface="+mn-ea"/>
                          <a:cs typeface="+mn-cs"/>
                        </a:rPr>
                        <a:t>ămolul separat in statia de epurare este deshidratat.</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endParaRPr lang="en-US" sz="1200" dirty="0"/>
                    </a:p>
                  </a:txBody>
                  <a:tcPr marL="59312" marR="59312" marT="0" marB="0"/>
                </a:tc>
                <a:tc>
                  <a:txBody>
                    <a:bodyPr/>
                    <a:lstStyle/>
                    <a:p>
                      <a:r>
                        <a:rPr lang="en-US" sz="1200" dirty="0" err="1" smtClean="0"/>
                        <a:t>Namolul</a:t>
                      </a:r>
                      <a:r>
                        <a:rPr lang="en-US" sz="1200" dirty="0" smtClean="0"/>
                        <a:t> </a:t>
                      </a:r>
                      <a:r>
                        <a:rPr lang="en-US" sz="1200" dirty="0" err="1" smtClean="0"/>
                        <a:t>va</a:t>
                      </a:r>
                      <a:r>
                        <a:rPr lang="en-US" sz="1200" dirty="0" smtClean="0"/>
                        <a:t> fi </a:t>
                      </a:r>
                      <a:r>
                        <a:rPr lang="en-US" sz="1200" dirty="0" err="1" smtClean="0"/>
                        <a:t>deshidratat</a:t>
                      </a:r>
                      <a:r>
                        <a:rPr lang="en-US" sz="1200" baseline="0" dirty="0" smtClean="0"/>
                        <a:t> </a:t>
                      </a:r>
                      <a:r>
                        <a:rPr lang="en-US" sz="1200" baseline="0" dirty="0" err="1" smtClean="0"/>
                        <a:t>pe</a:t>
                      </a:r>
                      <a:r>
                        <a:rPr lang="en-US" sz="1200" baseline="0" dirty="0" smtClean="0"/>
                        <a:t> </a:t>
                      </a:r>
                      <a:r>
                        <a:rPr lang="en-US" sz="1200" baseline="0" dirty="0" err="1" smtClean="0"/>
                        <a:t>filtru</a:t>
                      </a:r>
                      <a:r>
                        <a:rPr lang="en-US" sz="1200" baseline="0" dirty="0" smtClean="0"/>
                        <a:t> </a:t>
                      </a:r>
                      <a:r>
                        <a:rPr lang="en-US" sz="1200" baseline="0" dirty="0" err="1" smtClean="0"/>
                        <a:t>presa</a:t>
                      </a:r>
                      <a:r>
                        <a:rPr lang="en-US" sz="1200" baseline="0" dirty="0" smtClean="0"/>
                        <a:t>.</a:t>
                      </a:r>
                      <a:endParaRPr lang="ro-RO" sz="1200" dirty="0"/>
                    </a:p>
                  </a:txBody>
                  <a:tcPr marL="59312" marR="59312" marT="0" marB="0"/>
                </a:tc>
              </a:tr>
              <a:tr h="435102">
                <a:tc>
                  <a:txBody>
                    <a:bodyPr/>
                    <a:lstStyle/>
                    <a:p>
                      <a:pPr eaLnBrk="0" hangingPunct="0">
                        <a:lnSpc>
                          <a:spcPct val="107000"/>
                        </a:lnSpc>
                        <a:spcAft>
                          <a:spcPts val="0"/>
                        </a:spcAft>
                        <a:tabLst>
                          <a:tab pos="5850890" algn="l"/>
                        </a:tabLst>
                      </a:pPr>
                      <a:r>
                        <a:rPr lang="ro-RO" sz="1200" kern="1200" dirty="0" smtClean="0">
                          <a:solidFill>
                            <a:schemeClr val="dk1"/>
                          </a:solidFill>
                          <a:effectLst/>
                          <a:latin typeface="+mn-lt"/>
                          <a:ea typeface="+mn-ea"/>
                          <a:cs typeface="+mn-cs"/>
                        </a:rPr>
                        <a:t>Recuperarea  materialelor  și  reciclarea reziduurilor  de  proces  la  fața  locului</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gridSpan="3">
                  <a:txBody>
                    <a:bodyPr/>
                    <a:lstStyle/>
                    <a:p>
                      <a:pPr>
                        <a:lnSpc>
                          <a:spcPct val="107000"/>
                        </a:lnSpc>
                        <a:spcAft>
                          <a:spcPts val="0"/>
                        </a:spcAft>
                      </a:pPr>
                      <a:r>
                        <a:rPr lang="ro-RO" sz="1200" dirty="0" smtClean="0">
                          <a:effectLst/>
                          <a:latin typeface="Calibri" panose="020F0502020204030204" pitchFamily="34" charset="0"/>
                          <a:ea typeface="Calibri" panose="020F0502020204030204" pitchFamily="34" charset="0"/>
                          <a:cs typeface="Arial" panose="020B0604020202020204" pitchFamily="34" charset="0"/>
                        </a:rPr>
                        <a:t>Recuperare fibră din apa grasă şi refolosire in cadrul </a:t>
                      </a:r>
                      <a:r>
                        <a:rPr lang="en-US" sz="1200" dirty="0" err="1" smtClean="0">
                          <a:effectLst/>
                          <a:latin typeface="Calibri" panose="020F0502020204030204" pitchFamily="34" charset="0"/>
                          <a:ea typeface="Calibri" panose="020F0502020204030204" pitchFamily="34" charset="0"/>
                          <a:cs typeface="Arial" panose="020B0604020202020204" pitchFamily="34" charset="0"/>
                        </a:rPr>
                        <a:t>procesului</a:t>
                      </a:r>
                      <a:r>
                        <a:rPr lang="en-US" sz="1200" dirty="0" smtClean="0">
                          <a:effectLst/>
                          <a:latin typeface="Calibri" panose="020F0502020204030204" pitchFamily="34" charset="0"/>
                          <a:ea typeface="Calibri" panose="020F0502020204030204" pitchFamily="34" charset="0"/>
                          <a:cs typeface="Arial" panose="020B0604020202020204" pitchFamily="34" charset="0"/>
                        </a:rPr>
                        <a:t> de </a:t>
                      </a:r>
                      <a:r>
                        <a:rPr lang="en-US" sz="1200" dirty="0" err="1" smtClean="0">
                          <a:effectLst/>
                          <a:latin typeface="Calibri" panose="020F0502020204030204" pitchFamily="34" charset="0"/>
                          <a:ea typeface="Calibri" panose="020F0502020204030204" pitchFamily="34" charset="0"/>
                          <a:cs typeface="Arial" panose="020B0604020202020204" pitchFamily="34" charset="0"/>
                        </a:rPr>
                        <a:t>fabricatie</a:t>
                      </a:r>
                      <a:r>
                        <a:rPr lang="en-US" sz="1200" dirty="0" smtClean="0">
                          <a:effectLst/>
                          <a:latin typeface="Calibri" panose="020F0502020204030204" pitchFamily="34" charset="0"/>
                          <a:ea typeface="Calibri" panose="020F0502020204030204" pitchFamily="34" charset="0"/>
                          <a:cs typeface="Arial" panose="020B0604020202020204" pitchFamily="34"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endParaRPr lang="en-US" sz="1200" dirty="0"/>
                    </a:p>
                  </a:txBody>
                  <a:tcPr marL="59312" marR="59312" marT="0" marB="0"/>
                </a:tc>
                <a:tc hMerge="1">
                  <a:txBody>
                    <a:bodyPr/>
                    <a:lstStyle/>
                    <a:p>
                      <a:endParaRPr lang="ro-RO" sz="1200" dirty="0"/>
                    </a:p>
                  </a:txBody>
                  <a:tcPr marL="59312" marR="59312" marT="0" marB="0"/>
                </a:tc>
              </a:tr>
            </a:tbl>
          </a:graphicData>
        </a:graphic>
      </p:graphicFrame>
    </p:spTree>
    <p:extLst>
      <p:ext uri="{BB962C8B-B14F-4D97-AF65-F5344CB8AC3E}">
        <p14:creationId xmlns:p14="http://schemas.microsoft.com/office/powerpoint/2010/main" val="4124771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558188"/>
              </p:ext>
            </p:extLst>
          </p:nvPr>
        </p:nvGraphicFramePr>
        <p:xfrm>
          <a:off x="304800" y="209551"/>
          <a:ext cx="8534400" cy="4211572"/>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err="1" smtClean="0"/>
                        <a:t>Emisii</a:t>
                      </a:r>
                      <a:r>
                        <a:rPr lang="en-US" dirty="0" smtClean="0"/>
                        <a:t> in </a:t>
                      </a:r>
                      <a:r>
                        <a:rPr lang="en-US" dirty="0" err="1" smtClean="0"/>
                        <a:t>apa</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u="none" kern="1200" dirty="0" smtClean="0">
                          <a:solidFill>
                            <a:schemeClr val="dk1"/>
                          </a:solidFill>
                          <a:effectLst>
                            <a:outerShdw blurRad="38100" dist="38100" dir="2700000" algn="tl">
                              <a:srgbClr val="000000">
                                <a:alpha val="43137"/>
                              </a:srgbClr>
                            </a:outerShdw>
                          </a:effectLst>
                          <a:latin typeface="+mn-lt"/>
                          <a:ea typeface="+mn-ea"/>
                          <a:cs typeface="+mn-cs"/>
                        </a:rPr>
                        <a:t>BAT 14.  </a:t>
                      </a:r>
                      <a:r>
                        <a:rPr lang="ro-RO" sz="1200" b="1" i="1" u="none" kern="1200" dirty="0" smtClean="0">
                          <a:solidFill>
                            <a:schemeClr val="dk1"/>
                          </a:solidFill>
                          <a:effectLst/>
                          <a:latin typeface="+mn-lt"/>
                          <a:ea typeface="+mn-ea"/>
                          <a:cs typeface="+mn-cs"/>
                        </a:rPr>
                        <a:t>În vederea reducerii emisiilor de poluanți în apele receptoare, BAT constă în utilizarea tuturor tehnicilor indicate mai jos</a:t>
                      </a:r>
                      <a:endParaRPr lang="en-US" sz="1200" b="1" u="none"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53340" marR="0" eaLnBrk="0" hangingPunct="0">
                        <a:spcBef>
                          <a:spcPts val="0"/>
                        </a:spcBef>
                        <a:spcAft>
                          <a:spcPts val="0"/>
                        </a:spcAft>
                        <a:tabLst>
                          <a:tab pos="5850890" algn="l"/>
                        </a:tabLst>
                      </a:pP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T</a:t>
                      </a:r>
                      <a:r>
                        <a:rPr lang="en-US" sz="1200" spc="-15" dirty="0" err="1">
                          <a:effectLst/>
                          <a:latin typeface="Calibri" panose="020F0502020204030204" pitchFamily="34" charset="0"/>
                          <a:ea typeface="Times New Roman" panose="02020603050405020304" pitchFamily="18" charset="0"/>
                          <a:cs typeface="Calibri" panose="020F0502020204030204" pitchFamily="34" charset="0"/>
                        </a:rPr>
                        <a:t>ratare</a:t>
                      </a:r>
                      <a:r>
                        <a:rPr lang="en-US" sz="1200" spc="7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primară</a:t>
                      </a:r>
                      <a:r>
                        <a:rPr lang="en-US" sz="12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1200" spc="-5" dirty="0">
                          <a:effectLst/>
                          <a:latin typeface="Calibri" panose="020F0502020204030204" pitchFamily="34" charset="0"/>
                          <a:ea typeface="Times New Roman" panose="02020603050405020304" pitchFamily="18" charset="0"/>
                          <a:cs typeface="Calibri" panose="020F0502020204030204" pitchFamily="34" charset="0"/>
                        </a:rPr>
                        <a:t>(</a:t>
                      </a:r>
                      <a:r>
                        <a:rPr lang="en-US" sz="1200" spc="-5" dirty="0" err="1">
                          <a:effectLst/>
                          <a:latin typeface="Calibri" panose="020F0502020204030204" pitchFamily="34" charset="0"/>
                          <a:ea typeface="Times New Roman" panose="02020603050405020304" pitchFamily="18" charset="0"/>
                          <a:cs typeface="Calibri" panose="020F0502020204030204" pitchFamily="34" charset="0"/>
                        </a:rPr>
                        <a:t>fizico-chimică</a:t>
                      </a:r>
                      <a:r>
                        <a:rPr lang="en-US" sz="1200" spc="-5" dirty="0">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S</a:t>
                      </a:r>
                      <a:r>
                        <a:rPr lang="ro-RO" sz="1200" dirty="0" smtClean="0">
                          <a:effectLst/>
                          <a:latin typeface="Calibri" panose="020F0502020204030204" pitchFamily="34" charset="0"/>
                          <a:ea typeface="Calibri" panose="020F0502020204030204" pitchFamily="34" charset="0"/>
                          <a:cs typeface="Arial" panose="020B0604020202020204" pitchFamily="34" charset="0"/>
                        </a:rPr>
                        <a:t>tatia </a:t>
                      </a:r>
                      <a:r>
                        <a:rPr lang="ro-RO" sz="1200" dirty="0">
                          <a:effectLst/>
                          <a:latin typeface="Calibri" panose="020F0502020204030204" pitchFamily="34" charset="0"/>
                          <a:ea typeface="Calibri" panose="020F0502020204030204" pitchFamily="34" charset="0"/>
                          <a:cs typeface="Arial" panose="020B0604020202020204" pitchFamily="34" charset="0"/>
                        </a:rPr>
                        <a:t>de epurare si pe instalatiile de recuperare fibra de pe proces.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Arial" panose="020B0604020202020204" pitchFamily="34" charset="0"/>
                        </a:rPr>
                        <a:t>S</a:t>
                      </a:r>
                      <a:r>
                        <a:rPr lang="ro-RO" sz="1200" dirty="0" smtClean="0">
                          <a:effectLst/>
                          <a:latin typeface="Calibri" panose="020F0502020204030204" pitchFamily="34" charset="0"/>
                          <a:ea typeface="Calibri" panose="020F0502020204030204" pitchFamily="34" charset="0"/>
                          <a:cs typeface="Arial" panose="020B0604020202020204" pitchFamily="34" charset="0"/>
                        </a:rPr>
                        <a:t>tatia de epurare si pe instalatiile de recuperare fibra de pe proces.</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ea typeface="Calibri" panose="020F0502020204030204" pitchFamily="34" charset="0"/>
                          <a:cs typeface="Arial" panose="020B0604020202020204" pitchFamily="34" charset="0"/>
                        </a:rPr>
                        <a:t>S</a:t>
                      </a:r>
                      <a:r>
                        <a:rPr lang="ro-RO" sz="1200" dirty="0" smtClean="0">
                          <a:effectLst/>
                          <a:latin typeface="Calibri" panose="020F0502020204030204" pitchFamily="34" charset="0"/>
                          <a:ea typeface="Calibri" panose="020F0502020204030204" pitchFamily="34" charset="0"/>
                          <a:cs typeface="Arial" panose="020B0604020202020204" pitchFamily="34" charset="0"/>
                        </a:rPr>
                        <a:t>tatia de epurare si pe instalatiile de recuperare fibra de pe proces.</a:t>
                      </a:r>
                      <a:endParaRPr lang="ro-RO" sz="1200" dirty="0"/>
                    </a:p>
                  </a:txBody>
                  <a:tcPr marL="59312" marR="59312" marT="0" marB="0"/>
                </a:tc>
              </a:tr>
              <a:tr h="435102">
                <a:tc>
                  <a:txBody>
                    <a:bodyPr/>
                    <a:lstStyle/>
                    <a:p>
                      <a:pPr marL="53340" marR="0" eaLnBrk="0" hangingPunct="0">
                        <a:spcBef>
                          <a:spcPts val="0"/>
                        </a:spcBef>
                        <a:spcAft>
                          <a:spcPts val="0"/>
                        </a:spcAft>
                        <a:tabLst>
                          <a:tab pos="5850890" algn="l"/>
                        </a:tabLst>
                      </a:pP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Tratare</a:t>
                      </a:r>
                      <a:r>
                        <a:rPr lang="en-US" sz="12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secundară</a:t>
                      </a:r>
                      <a:r>
                        <a:rPr lang="en-US" sz="12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biologică</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S</a:t>
                      </a:r>
                      <a:r>
                        <a:rPr lang="ro-RO" sz="1200" dirty="0" smtClean="0">
                          <a:effectLst/>
                          <a:latin typeface="Calibri" panose="020F0502020204030204" pitchFamily="34" charset="0"/>
                          <a:ea typeface="Calibri" panose="020F0502020204030204" pitchFamily="34" charset="0"/>
                          <a:cs typeface="Arial" panose="020B0604020202020204" pitchFamily="34" charset="0"/>
                        </a:rPr>
                        <a:t>taţia </a:t>
                      </a:r>
                      <a:r>
                        <a:rPr lang="ro-RO" sz="1200" dirty="0">
                          <a:effectLst/>
                          <a:latin typeface="Calibri" panose="020F0502020204030204" pitchFamily="34" charset="0"/>
                          <a:ea typeface="Calibri" panose="020F0502020204030204" pitchFamily="34" charset="0"/>
                          <a:cs typeface="Arial" panose="020B0604020202020204" pitchFamily="34" charset="0"/>
                        </a:rPr>
                        <a:t>de epurare are treaptă </a:t>
                      </a:r>
                      <a:r>
                        <a:rPr lang="ro-RO" sz="1200" spc="-5" dirty="0">
                          <a:effectLst/>
                          <a:latin typeface="Calibri" panose="020F0502020204030204" pitchFamily="34" charset="0"/>
                          <a:ea typeface="Calibri" panose="020F0502020204030204" pitchFamily="34" charset="0"/>
                          <a:cs typeface="Calibri" panose="020F0502020204030204" pitchFamily="34" charset="0"/>
                        </a:rPr>
                        <a:t>fizico-chimică si biologică.</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smtClean="0"/>
                        <a:t>-</a:t>
                      </a:r>
                      <a:endParaRPr lang="en-US" sz="1200" dirty="0"/>
                    </a:p>
                  </a:txBody>
                  <a:tcPr marL="59312" marR="59312" marT="0" marB="0"/>
                </a:tc>
                <a:tc>
                  <a:txBody>
                    <a:bodyPr/>
                    <a:lstStyle/>
                    <a:p>
                      <a:r>
                        <a:rPr lang="en-US" sz="1200" dirty="0" smtClean="0"/>
                        <a:t>-</a:t>
                      </a:r>
                      <a:endParaRPr lang="ro-RO" sz="1200" dirty="0"/>
                    </a:p>
                  </a:txBody>
                  <a:tcPr marL="59312" marR="59312" marT="0" marB="0"/>
                </a:tc>
              </a:tr>
              <a:tr h="435102">
                <a:tc gridSpan="4">
                  <a:txBody>
                    <a:bodyPr/>
                    <a:lstStyle/>
                    <a:p>
                      <a:pPr algn="ctr" eaLnBrk="0" hangingPunct="0">
                        <a:lnSpc>
                          <a:spcPct val="107000"/>
                        </a:lnSpc>
                        <a:spcAft>
                          <a:spcPts val="0"/>
                        </a:spcAft>
                        <a:tabLst>
                          <a:tab pos="5850890" algn="l"/>
                        </a:tabLst>
                      </a:pPr>
                      <a:r>
                        <a:rPr lang="ro-RO" sz="1200" b="1" u="none" kern="1200" dirty="0" smtClean="0">
                          <a:solidFill>
                            <a:schemeClr val="dk1"/>
                          </a:solidFill>
                          <a:effectLst>
                            <a:outerShdw blurRad="38100" dist="38100" dir="2700000" algn="tl">
                              <a:srgbClr val="000000">
                                <a:alpha val="43137"/>
                              </a:srgbClr>
                            </a:outerShdw>
                          </a:effectLst>
                          <a:latin typeface="+mn-lt"/>
                          <a:ea typeface="+mn-ea"/>
                          <a:cs typeface="+mn-cs"/>
                        </a:rPr>
                        <a:t>BAT 16.   </a:t>
                      </a:r>
                      <a:r>
                        <a:rPr lang="ro-RO" sz="1200" b="1" i="1" u="none" kern="1200" dirty="0" smtClean="0">
                          <a:solidFill>
                            <a:schemeClr val="dk1"/>
                          </a:solidFill>
                          <a:effectLst/>
                          <a:latin typeface="+mn-lt"/>
                          <a:ea typeface="+mn-ea"/>
                          <a:cs typeface="+mn-cs"/>
                        </a:rPr>
                        <a:t>În vederea reducerii emisiilor de poluanți proveniți de la stațiile de tratare biologică a apelor uzate în apele receptoare, BAT constă în utilizarea tuturor  tehnicilor indicate mai jos:</a:t>
                      </a:r>
                      <a:endParaRPr lang="ro-RO" sz="12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pPr>
                        <a:lnSpc>
                          <a:spcPct val="107000"/>
                        </a:lnSpc>
                        <a:spcAft>
                          <a:spcPts val="0"/>
                        </a:spcAft>
                      </a:pP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hMerge="1">
                  <a:txBody>
                    <a:bodyPr/>
                    <a:lstStyle/>
                    <a:p>
                      <a:endParaRPr lang="en-US" sz="1200" dirty="0"/>
                    </a:p>
                  </a:txBody>
                  <a:tcPr marL="59312" marR="59312" marT="0" marB="0"/>
                </a:tc>
                <a:tc hMerge="1">
                  <a:txBody>
                    <a:bodyPr/>
                    <a:lstStyle/>
                    <a:p>
                      <a:endParaRPr lang="ro-RO" sz="1200" dirty="0"/>
                    </a:p>
                  </a:txBody>
                  <a:tcPr marL="59312" marR="59312" marT="0" marB="0"/>
                </a:tc>
              </a:tr>
              <a:tr h="435102">
                <a:tc>
                  <a:txBody>
                    <a:bodyPr/>
                    <a:lstStyle/>
                    <a:p>
                      <a:pPr marL="0" marR="0" eaLnBrk="0" hangingPunct="0">
                        <a:spcBef>
                          <a:spcPts val="0"/>
                        </a:spcBef>
                        <a:spcAft>
                          <a:spcPts val="0"/>
                        </a:spcAft>
                        <a:tabLst>
                          <a:tab pos="585089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Proiectarea</a:t>
                      </a:r>
                      <a:r>
                        <a:rPr lang="en-US" sz="1200" spc="11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și</a:t>
                      </a:r>
                      <a:r>
                        <a:rPr lang="en-US" sz="12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funcționarea</a:t>
                      </a:r>
                      <a:r>
                        <a:rPr lang="en-US" sz="12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adecvată</a:t>
                      </a:r>
                      <a:r>
                        <a:rPr lang="en-US" sz="12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a:t>
                      </a:r>
                      <a:r>
                        <a:rPr lang="en-US" sz="12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stației</a:t>
                      </a:r>
                      <a:r>
                        <a:rPr lang="en-US" sz="1200" spc="11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de</a:t>
                      </a:r>
                      <a:r>
                        <a:rPr lang="en-US" sz="12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tratare</a:t>
                      </a:r>
                      <a:r>
                        <a:rPr lang="en-US" sz="12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biologică</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ro-RO" sz="1000" dirty="0" smtClean="0">
                          <a:effectLst/>
                          <a:latin typeface="Calibri" panose="020F0502020204030204" pitchFamily="34" charset="0"/>
                          <a:ea typeface="Calibri" panose="020F0502020204030204" pitchFamily="34" charset="0"/>
                          <a:cs typeface="Arial" panose="020B0604020202020204" pitchFamily="34" charset="0"/>
                        </a:rPr>
                        <a:t>Staţia </a:t>
                      </a:r>
                      <a:r>
                        <a:rPr lang="ro-RO" sz="1000" dirty="0">
                          <a:effectLst/>
                          <a:latin typeface="Calibri" panose="020F0502020204030204" pitchFamily="34" charset="0"/>
                          <a:ea typeface="Calibri" panose="020F0502020204030204" pitchFamily="34" charset="0"/>
                          <a:cs typeface="Arial" panose="020B0604020202020204" pitchFamily="34" charset="0"/>
                        </a:rPr>
                        <a:t>de epurare a fost modernizată, conform programului de conformare detinut de companie.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smtClean="0"/>
                        <a:t>-</a:t>
                      </a:r>
                      <a:endParaRPr lang="en-US" sz="1200" dirty="0"/>
                    </a:p>
                  </a:txBody>
                  <a:tcPr marL="59312" marR="59312" marT="0" marB="0"/>
                </a:tc>
                <a:tc>
                  <a:txBody>
                    <a:bodyPr/>
                    <a:lstStyle/>
                    <a:p>
                      <a:r>
                        <a:rPr lang="en-US" sz="1200" dirty="0" smtClean="0"/>
                        <a:t>-</a:t>
                      </a:r>
                      <a:endParaRPr lang="ro-RO" sz="1200" dirty="0"/>
                    </a:p>
                  </a:txBody>
                  <a:tcPr marL="59312" marR="59312" marT="0" marB="0"/>
                </a:tc>
              </a:tr>
              <a:tr h="435102">
                <a:tc>
                  <a:txBody>
                    <a:bodyPr/>
                    <a:lstStyle/>
                    <a:p>
                      <a:pPr marL="0" marR="0" eaLnBrk="0" hangingPunct="0">
                        <a:spcBef>
                          <a:spcPts val="0"/>
                        </a:spcBef>
                        <a:spcAft>
                          <a:spcPts val="0"/>
                        </a:spcAft>
                        <a:tabLst>
                          <a:tab pos="5850890" algn="l"/>
                        </a:tabLst>
                      </a:pPr>
                      <a:r>
                        <a:rPr lang="en-US" sz="1200" spc="-5" dirty="0" err="1">
                          <a:effectLst/>
                          <a:latin typeface="Calibri" panose="020F0502020204030204" pitchFamily="34" charset="0"/>
                          <a:ea typeface="Times New Roman" panose="02020603050405020304" pitchFamily="18" charset="0"/>
                          <a:cs typeface="Calibri" panose="020F0502020204030204" pitchFamily="34" charset="0"/>
                        </a:rPr>
                        <a:t>Verificar</a:t>
                      </a: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ea</a:t>
                      </a:r>
                      <a:r>
                        <a:rPr lang="en-US" sz="12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regulată</a:t>
                      </a:r>
                      <a:r>
                        <a:rPr lang="en-US" sz="12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a:t>
                      </a:r>
                      <a:r>
                        <a:rPr lang="en-US" sz="12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biomasei</a:t>
                      </a:r>
                      <a:r>
                        <a:rPr lang="en-US" sz="12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active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Arial" panose="020B0604020202020204" pitchFamily="34" charset="0"/>
                        </a:rPr>
                        <a:t>P</a:t>
                      </a:r>
                      <a:r>
                        <a:rPr lang="ro-RO" sz="1000" dirty="0" smtClean="0">
                          <a:effectLst/>
                          <a:latin typeface="Calibri" panose="020F0502020204030204" pitchFamily="34" charset="0"/>
                          <a:ea typeface="Calibri" panose="020F0502020204030204" pitchFamily="34" charset="0"/>
                          <a:cs typeface="Arial" panose="020B0604020202020204" pitchFamily="34" charset="0"/>
                        </a:rPr>
                        <a:t>eriodic </a:t>
                      </a:r>
                      <a:r>
                        <a:rPr lang="ro-RO" sz="1000" dirty="0">
                          <a:effectLst/>
                          <a:latin typeface="Calibri" panose="020F0502020204030204" pitchFamily="34" charset="0"/>
                          <a:ea typeface="Calibri" panose="020F0502020204030204" pitchFamily="34" charset="0"/>
                          <a:cs typeface="Arial" panose="020B0604020202020204" pitchFamily="34" charset="0"/>
                        </a:rPr>
                        <a:t>se verifica namolul activ, realizandu-se eventuale completari sau activari.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smtClean="0"/>
                        <a:t>-</a:t>
                      </a:r>
                      <a:endParaRPr lang="en-US" sz="1200" dirty="0"/>
                    </a:p>
                  </a:txBody>
                  <a:tcPr marL="59312" marR="59312" marT="0" marB="0"/>
                </a:tc>
                <a:tc>
                  <a:txBody>
                    <a:bodyPr/>
                    <a:lstStyle/>
                    <a:p>
                      <a:r>
                        <a:rPr lang="en-US" sz="1200" dirty="0" smtClean="0"/>
                        <a:t>-</a:t>
                      </a:r>
                      <a:endParaRPr lang="ro-RO" sz="1200" dirty="0"/>
                    </a:p>
                  </a:txBody>
                  <a:tcPr marL="59312" marR="59312" marT="0" marB="0"/>
                </a:tc>
              </a:tr>
              <a:tr h="435102">
                <a:tc>
                  <a:txBody>
                    <a:bodyPr/>
                    <a:lstStyle/>
                    <a:p>
                      <a:pPr marL="0" marR="0" eaLnBrk="0" hangingPunct="0">
                        <a:spcBef>
                          <a:spcPts val="0"/>
                        </a:spcBef>
                        <a:spcAft>
                          <a:spcPts val="0"/>
                        </a:spcAft>
                        <a:tabLst>
                          <a:tab pos="5850890" algn="l"/>
                        </a:tabLst>
                      </a:pPr>
                      <a:r>
                        <a:rPr lang="en-US" sz="1200" spc="-5" dirty="0" err="1">
                          <a:effectLst/>
                          <a:latin typeface="Calibri" panose="020F0502020204030204" pitchFamily="34" charset="0"/>
                          <a:ea typeface="Times New Roman" panose="02020603050405020304" pitchFamily="18" charset="0"/>
                          <a:cs typeface="Calibri" panose="020F0502020204030204" pitchFamily="34" charset="0"/>
                        </a:rPr>
                        <a:t>A</a:t>
                      </a: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daptarea</a:t>
                      </a:r>
                      <a:r>
                        <a:rPr lang="en-US" sz="12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alimentării</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cu</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nutrienți</a:t>
                      </a:r>
                      <a:r>
                        <a:rPr lang="en-US" sz="12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azot</a:t>
                      </a:r>
                      <a:r>
                        <a:rPr lang="en-US" sz="12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și</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f</a:t>
                      </a:r>
                      <a:r>
                        <a:rPr lang="en-US" sz="1200" spc="-15" dirty="0" err="1">
                          <a:effectLst/>
                          <a:latin typeface="Calibri" panose="020F0502020204030204" pitchFamily="34" charset="0"/>
                          <a:ea typeface="Times New Roman" panose="02020603050405020304" pitchFamily="18" charset="0"/>
                          <a:cs typeface="Calibri" panose="020F0502020204030204" pitchFamily="34" charset="0"/>
                        </a:rPr>
                        <a:t>osf</a:t>
                      </a:r>
                      <a:r>
                        <a:rPr lang="en-US" sz="1200" spc="-10" dirty="0" err="1">
                          <a:effectLst/>
                          <a:latin typeface="Calibri" panose="020F0502020204030204" pitchFamily="34" charset="0"/>
                          <a:ea typeface="Times New Roman" panose="02020603050405020304" pitchFamily="18" charset="0"/>
                          <a:cs typeface="Calibri" panose="020F0502020204030204" pitchFamily="34" charset="0"/>
                        </a:rPr>
                        <a:t>or</a:t>
                      </a:r>
                      <a:r>
                        <a:rPr lang="en-US" sz="1200" spc="-10" dirty="0">
                          <a:effectLst/>
                          <a:latin typeface="Calibri" panose="020F0502020204030204" pitchFamily="34" charset="0"/>
                          <a:ea typeface="Times New Roman" panose="02020603050405020304" pitchFamily="18" charset="0"/>
                          <a:cs typeface="Calibri" panose="020F0502020204030204" pitchFamily="34" charset="0"/>
                        </a:rPr>
                        <a:t>)</a:t>
                      </a:r>
                      <a:r>
                        <a:rPr lang="en-US" sz="12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la</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consumul</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real</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de</a:t>
                      </a:r>
                      <a:r>
                        <a:rPr lang="en-US" sz="12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biomasă</a:t>
                      </a:r>
                      <a:r>
                        <a:rPr lang="en-US" sz="12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active.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smtClean="0">
                          <a:effectLst/>
                          <a:latin typeface="Calibri" panose="020F0502020204030204" pitchFamily="34" charset="0"/>
                          <a:ea typeface="Calibri" panose="020F0502020204030204" pitchFamily="34" charset="0"/>
                          <a:cs typeface="Arial" panose="020B0604020202020204" pitchFamily="34" charset="0"/>
                        </a:rPr>
                        <a:t>A</a:t>
                      </a:r>
                      <a:r>
                        <a:rPr lang="ro-RO" sz="1000" dirty="0" smtClean="0">
                          <a:effectLst/>
                          <a:latin typeface="Calibri" panose="020F0502020204030204" pitchFamily="34" charset="0"/>
                          <a:ea typeface="Calibri" panose="020F0502020204030204" pitchFamily="34" charset="0"/>
                          <a:cs typeface="Arial" panose="020B0604020202020204" pitchFamily="34" charset="0"/>
                        </a:rPr>
                        <a:t>limentarea </a:t>
                      </a:r>
                      <a:r>
                        <a:rPr lang="ro-RO" sz="1000" dirty="0">
                          <a:effectLst/>
                          <a:latin typeface="Calibri" panose="020F0502020204030204" pitchFamily="34" charset="0"/>
                          <a:ea typeface="Calibri" panose="020F0502020204030204" pitchFamily="34" charset="0"/>
                          <a:cs typeface="Arial" panose="020B0604020202020204" pitchFamily="34" charset="0"/>
                        </a:rPr>
                        <a:t>cu </a:t>
                      </a:r>
                      <a:r>
                        <a:rPr lang="ro-RO" sz="1000" dirty="0">
                          <a:effectLst/>
                          <a:latin typeface="Calibri" panose="020F0502020204030204" pitchFamily="34" charset="0"/>
                          <a:ea typeface="Calibri" panose="020F0502020204030204" pitchFamily="34" charset="0"/>
                          <a:cs typeface="Calibri" panose="020F0502020204030204" pitchFamily="34" charset="0"/>
                        </a:rPr>
                        <a:t>nutrienți</a:t>
                      </a:r>
                      <a:r>
                        <a:rPr lang="ro-RO" sz="1000" spc="35" dirty="0">
                          <a:effectLst/>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(azot</a:t>
                      </a:r>
                      <a:r>
                        <a:rPr lang="ro-RO" sz="1000" spc="35" dirty="0">
                          <a:effectLst/>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și</a:t>
                      </a:r>
                      <a:r>
                        <a:rPr lang="ro-RO" sz="1000" spc="30" dirty="0">
                          <a:effectLst/>
                          <a:latin typeface="Calibri" panose="020F0502020204030204" pitchFamily="34" charset="0"/>
                          <a:ea typeface="Calibri" panose="020F0502020204030204" pitchFamily="34" charset="0"/>
                          <a:cs typeface="Calibri" panose="020F0502020204030204" pitchFamily="34" charset="0"/>
                        </a:rPr>
                        <a:t> </a:t>
                      </a:r>
                      <a:r>
                        <a:rPr lang="ro-RO" sz="1000" spc="-10" dirty="0">
                          <a:effectLst/>
                          <a:latin typeface="Calibri" panose="020F0502020204030204" pitchFamily="34" charset="0"/>
                          <a:ea typeface="Calibri" panose="020F0502020204030204" pitchFamily="34" charset="0"/>
                          <a:cs typeface="Calibri" panose="020F0502020204030204" pitchFamily="34" charset="0"/>
                        </a:rPr>
                        <a:t>f</a:t>
                      </a:r>
                      <a:r>
                        <a:rPr lang="ro-RO" sz="1000" spc="-15" dirty="0">
                          <a:effectLst/>
                          <a:latin typeface="Calibri" panose="020F0502020204030204" pitchFamily="34" charset="0"/>
                          <a:ea typeface="Calibri" panose="020F0502020204030204" pitchFamily="34" charset="0"/>
                          <a:cs typeface="Calibri" panose="020F0502020204030204" pitchFamily="34" charset="0"/>
                        </a:rPr>
                        <a:t>osf</a:t>
                      </a:r>
                      <a:r>
                        <a:rPr lang="ro-RO" sz="1000" spc="-10" dirty="0">
                          <a:effectLst/>
                          <a:latin typeface="Calibri" panose="020F0502020204030204" pitchFamily="34" charset="0"/>
                          <a:ea typeface="Calibri" panose="020F0502020204030204" pitchFamily="34" charset="0"/>
                          <a:cs typeface="Calibri" panose="020F0502020204030204" pitchFamily="34" charset="0"/>
                        </a:rPr>
                        <a:t>or)  se face,  in functie </a:t>
                      </a:r>
                      <a:r>
                        <a:rPr lang="ro-RO" sz="1000" dirty="0">
                          <a:effectLst/>
                          <a:latin typeface="Calibri" panose="020F0502020204030204" pitchFamily="34" charset="0"/>
                          <a:ea typeface="Calibri" panose="020F0502020204030204" pitchFamily="34" charset="0"/>
                          <a:cs typeface="Calibri" panose="020F0502020204030204" pitchFamily="34" charset="0"/>
                        </a:rPr>
                        <a:t>consumul</a:t>
                      </a:r>
                      <a:r>
                        <a:rPr lang="ro-RO" sz="1000" spc="30" dirty="0">
                          <a:effectLst/>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de</a:t>
                      </a:r>
                      <a:r>
                        <a:rPr lang="ro-RO" sz="1000" spc="30" dirty="0">
                          <a:effectLst/>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biomasă</a:t>
                      </a:r>
                      <a:r>
                        <a:rPr lang="ro-RO" sz="1000" spc="35" dirty="0">
                          <a:effectLst/>
                          <a:latin typeface="Calibri" panose="020F0502020204030204" pitchFamily="34" charset="0"/>
                          <a:ea typeface="Calibri" panose="020F0502020204030204" pitchFamily="34" charset="0"/>
                          <a:cs typeface="Calibri" panose="020F0502020204030204" pitchFamily="34" charset="0"/>
                        </a:rPr>
                        <a:t> </a:t>
                      </a:r>
                      <a:r>
                        <a:rPr lang="ro-RO" sz="1000" dirty="0">
                          <a:effectLst/>
                          <a:latin typeface="Calibri" panose="020F0502020204030204" pitchFamily="34" charset="0"/>
                          <a:ea typeface="Calibri" panose="020F0502020204030204" pitchFamily="34" charset="0"/>
                          <a:cs typeface="Calibri" panose="020F0502020204030204" pitchFamily="34" charset="0"/>
                        </a:rPr>
                        <a:t>activă.</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smtClean="0"/>
                        <a:t>-</a:t>
                      </a:r>
                      <a:endParaRPr lang="en-US" sz="1200" dirty="0"/>
                    </a:p>
                  </a:txBody>
                  <a:tcPr marL="59312" marR="59312" marT="0" marB="0"/>
                </a:tc>
                <a:tc>
                  <a:txBody>
                    <a:bodyPr/>
                    <a:lstStyle/>
                    <a:p>
                      <a:r>
                        <a:rPr lang="en-US" sz="1200" dirty="0" smtClean="0"/>
                        <a:t>-</a:t>
                      </a:r>
                      <a:endParaRPr lang="ro-RO" sz="1200" dirty="0"/>
                    </a:p>
                  </a:txBody>
                  <a:tcPr marL="59312" marR="59312" marT="0" marB="0"/>
                </a:tc>
              </a:tr>
            </a:tbl>
          </a:graphicData>
        </a:graphic>
      </p:graphicFrame>
    </p:spTree>
    <p:extLst>
      <p:ext uri="{BB962C8B-B14F-4D97-AF65-F5344CB8AC3E}">
        <p14:creationId xmlns:p14="http://schemas.microsoft.com/office/powerpoint/2010/main" val="208081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DIVIZIA DE HARTIE</a:t>
            </a:r>
            <a:endParaRPr lang="en-US" dirty="0">
              <a:solidFill>
                <a:schemeClr val="bg1"/>
              </a:solidFill>
            </a:endParaRPr>
          </a:p>
        </p:txBody>
      </p:sp>
      <p:sp>
        <p:nvSpPr>
          <p:cNvPr id="3" name="Content Placeholder 2"/>
          <p:cNvSpPr>
            <a:spLocks noGrp="1"/>
          </p:cNvSpPr>
          <p:nvPr>
            <p:ph idx="1"/>
          </p:nvPr>
        </p:nvSpPr>
        <p:spPr>
          <a:xfrm>
            <a:off x="381000" y="1188374"/>
            <a:ext cx="8229600" cy="3962400"/>
          </a:xfrm>
        </p:spPr>
        <p:txBody>
          <a:bodyPr>
            <a:normAutofit/>
          </a:bodyPr>
          <a:lstStyle/>
          <a:p>
            <a:endParaRPr lang="en-US" dirty="0" smtClean="0"/>
          </a:p>
          <a:p>
            <a:r>
              <a:rPr lang="en-US" dirty="0" smtClean="0">
                <a:solidFill>
                  <a:schemeClr val="bg1"/>
                </a:solidFill>
              </a:rPr>
              <a:t>SC PEHARTTEC SA PETRESTI </a:t>
            </a:r>
          </a:p>
          <a:p>
            <a:r>
              <a:rPr lang="en-US" dirty="0" smtClean="0">
                <a:solidFill>
                  <a:schemeClr val="bg1"/>
                </a:solidFill>
              </a:rPr>
              <a:t>SC METALICPLAS IMPEX SA DEJ </a:t>
            </a:r>
          </a:p>
          <a:p>
            <a:r>
              <a:rPr lang="en-US" dirty="0" smtClean="0">
                <a:solidFill>
                  <a:schemeClr val="bg1"/>
                </a:solidFill>
              </a:rPr>
              <a:t>SC METALICPLAS DISTRIBUTION SA DEJ </a:t>
            </a:r>
          </a:p>
          <a:p>
            <a:pPr marL="0" indent="0">
              <a:buNone/>
            </a:pPr>
            <a:endParaRPr lang="en-US" dirty="0">
              <a:solidFill>
                <a:schemeClr val="bg1"/>
              </a:solidFill>
            </a:endParaRPr>
          </a:p>
        </p:txBody>
      </p:sp>
    </p:spTree>
    <p:extLst>
      <p:ext uri="{BB962C8B-B14F-4D97-AF65-F5344CB8AC3E}">
        <p14:creationId xmlns:p14="http://schemas.microsoft.com/office/powerpoint/2010/main" val="2997048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28967674"/>
              </p:ext>
            </p:extLst>
          </p:nvPr>
        </p:nvGraphicFramePr>
        <p:xfrm>
          <a:off x="304800" y="209551"/>
          <a:ext cx="8534400" cy="5484812"/>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smtClean="0"/>
                        <a:t>EMISII DE ZGOMOT</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BAT 17.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În</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vederea</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reducerii</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la</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minimum</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a</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emisiilor</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9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zgomot</a:t>
                      </a:r>
                      <a:r>
                        <a:rPr lang="en-US" sz="1200" b="1" spc="1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5" dirty="0" err="1" smtClean="0">
                          <a:solidFill>
                            <a:schemeClr val="tx1"/>
                          </a:solidFill>
                          <a:effectLst>
                            <a:outerShdw blurRad="38100" dist="38100" dir="2700000" algn="tl">
                              <a:srgbClr val="000000">
                                <a:alpha val="43137"/>
                              </a:srgbClr>
                            </a:outerShdw>
                          </a:effectLst>
                          <a:latin typeface="Calibri" panose="020F0502020204030204" pitchFamily="34" charset="0"/>
                        </a:rPr>
                        <a:t>provenite</a:t>
                      </a:r>
                      <a:r>
                        <a:rPr lang="en-US" sz="1200" b="1" spc="9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din</a:t>
                      </a:r>
                      <a:r>
                        <a:rPr lang="en-US" sz="1200" b="1" spc="9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procesul</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1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producție</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a:t>
                      </a:r>
                      <a:r>
                        <a:rPr lang="en-US" sz="1200" b="1" spc="5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20" dirty="0" smtClean="0">
                          <a:solidFill>
                            <a:schemeClr val="tx1"/>
                          </a:solidFill>
                          <a:effectLst>
                            <a:outerShdw blurRad="38100" dist="38100" dir="2700000" algn="tl">
                              <a:srgbClr val="000000">
                                <a:alpha val="43137"/>
                              </a:srgbClr>
                            </a:outerShdw>
                          </a:effectLst>
                          <a:latin typeface="Calibri" panose="020F0502020204030204" pitchFamily="34" charset="0"/>
                        </a:rPr>
                        <a:t>BA</a:t>
                      </a:r>
                      <a:r>
                        <a:rPr lang="en-US" sz="1200" b="1" spc="-25" dirty="0" smtClean="0">
                          <a:solidFill>
                            <a:schemeClr val="tx1"/>
                          </a:solidFill>
                          <a:effectLst>
                            <a:outerShdw blurRad="38100" dist="38100" dir="2700000" algn="tl">
                              <a:srgbClr val="000000">
                                <a:alpha val="43137"/>
                              </a:srgbClr>
                            </a:outerShdw>
                          </a:effectLst>
                          <a:latin typeface="Calibri" panose="020F0502020204030204" pitchFamily="34" charset="0"/>
                        </a:rPr>
                        <a:t>T</a:t>
                      </a:r>
                      <a:r>
                        <a:rPr lang="en-US" sz="1200" b="1" spc="-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constă</a:t>
                      </a:r>
                      <a:r>
                        <a:rPr lang="en-US" sz="1200" b="1" spc="5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în</a:t>
                      </a:r>
                      <a:r>
                        <a:rPr lang="en-US" sz="1200" b="1" spc="5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utilizarea</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unei</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combinații</a:t>
                      </a:r>
                      <a:r>
                        <a:rPr lang="en-US" sz="1200" b="1" spc="5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200" b="1" spc="0"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10" dirty="0" err="1" smtClean="0">
                          <a:solidFill>
                            <a:schemeClr val="tx1"/>
                          </a:solidFill>
                          <a:effectLst>
                            <a:outerShdw blurRad="38100" dist="38100" dir="2700000" algn="tl">
                              <a:srgbClr val="000000">
                                <a:alpha val="43137"/>
                              </a:srgbClr>
                            </a:outerShdw>
                          </a:effectLst>
                          <a:latin typeface="Calibri" panose="020F0502020204030204" pitchFamily="34" charset="0"/>
                        </a:rPr>
                        <a:t>te</a:t>
                      </a:r>
                      <a:r>
                        <a:rPr lang="en-US" sz="1200" b="1" spc="-5" dirty="0" err="1" smtClean="0">
                          <a:solidFill>
                            <a:schemeClr val="tx1"/>
                          </a:solidFill>
                          <a:effectLst>
                            <a:outerShdw blurRad="38100" dist="38100" dir="2700000" algn="tl">
                              <a:srgbClr val="000000">
                                <a:alpha val="43137"/>
                              </a:srgbClr>
                            </a:outerShdw>
                          </a:effectLst>
                          <a:latin typeface="Calibri" panose="020F0502020204030204" pitchFamily="34" charset="0"/>
                        </a:rPr>
                        <a:t>hnici</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0" lvl="0" indent="0" algn="l" defTabSz="914400" rtl="0" eaLnBrk="0" fontAlgn="auto" latinLnBrk="0" hangingPunct="0">
                        <a:lnSpc>
                          <a:spcPct val="107000"/>
                        </a:lnSpc>
                        <a:spcBef>
                          <a:spcPts val="0"/>
                        </a:spcBef>
                        <a:spcAft>
                          <a:spcPts val="0"/>
                        </a:spcAft>
                        <a:buClrTx/>
                        <a:buSzPts val="1200"/>
                        <a:buFont typeface="Calibri" panose="020F0502020204030204" pitchFamily="34" charset="0"/>
                        <a:buNone/>
                        <a:tabLst>
                          <a:tab pos="160655" algn="l"/>
                          <a:tab pos="880110" algn="l"/>
                          <a:tab pos="5850890" algn="l"/>
                        </a:tabLst>
                        <a:defRPr/>
                      </a:pPr>
                      <a:r>
                        <a:rPr lang="en-US" sz="1100" b="0" dirty="0" smtClean="0">
                          <a:solidFill>
                            <a:schemeClr val="tx1"/>
                          </a:solidFill>
                          <a:effectLst/>
                          <a:latin typeface="Calibri" panose="020F0502020204030204" pitchFamily="34" charset="0"/>
                        </a:rPr>
                        <a:t>Program</a:t>
                      </a:r>
                      <a:r>
                        <a:rPr lang="en-US" sz="1100" b="0" spc="70" dirty="0" smtClean="0">
                          <a:solidFill>
                            <a:schemeClr val="tx1"/>
                          </a:solidFill>
                          <a:effectLst/>
                          <a:latin typeface="Calibri" panose="020F0502020204030204" pitchFamily="34" charset="0"/>
                        </a:rPr>
                        <a:t> </a:t>
                      </a:r>
                      <a:r>
                        <a:rPr lang="en-US" sz="1100" b="0" dirty="0" smtClean="0">
                          <a:solidFill>
                            <a:schemeClr val="tx1"/>
                          </a:solidFill>
                          <a:effectLst/>
                          <a:latin typeface="Calibri" panose="020F0502020204030204" pitchFamily="34" charset="0"/>
                        </a:rPr>
                        <a:t>de</a:t>
                      </a:r>
                      <a:r>
                        <a:rPr lang="en-US" sz="1100" b="0" spc="70"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reducere</a:t>
                      </a:r>
                      <a:r>
                        <a:rPr lang="en-US" sz="1100" b="0" spc="75" dirty="0" smtClean="0">
                          <a:solidFill>
                            <a:schemeClr val="tx1"/>
                          </a:solidFill>
                          <a:effectLst/>
                          <a:latin typeface="Calibri" panose="020F0502020204030204" pitchFamily="34" charset="0"/>
                        </a:rPr>
                        <a:t> </a:t>
                      </a:r>
                      <a:r>
                        <a:rPr lang="en-US" sz="1100" b="0" dirty="0" smtClean="0">
                          <a:solidFill>
                            <a:schemeClr val="tx1"/>
                          </a:solidFill>
                          <a:effectLst/>
                          <a:latin typeface="Calibri" panose="020F0502020204030204" pitchFamily="34" charset="0"/>
                        </a:rPr>
                        <a:t>a </a:t>
                      </a:r>
                      <a:r>
                        <a:rPr lang="en-US" sz="1100" b="0" dirty="0" err="1" smtClean="0">
                          <a:solidFill>
                            <a:schemeClr val="tx1"/>
                          </a:solidFill>
                          <a:effectLst/>
                          <a:latin typeface="Calibri" panose="020F0502020204030204" pitchFamily="34" charset="0"/>
                        </a:rPr>
                        <a:t>zgomotului</a:t>
                      </a:r>
                      <a:r>
                        <a:rPr lang="en-US" sz="1100" b="0" dirty="0" smtClean="0">
                          <a:solidFill>
                            <a:schemeClr val="tx1"/>
                          </a:solidFill>
                          <a:effectLst/>
                          <a:latin typeface="Calibri" panose="020F0502020204030204" pitchFamily="34" charset="0"/>
                        </a:rPr>
                        <a:t>.</a:t>
                      </a:r>
                      <a:endParaRPr lang="ro-RO" sz="1100" b="0" dirty="0" smtClean="0">
                        <a:solidFill>
                          <a:schemeClr val="tx1"/>
                        </a:solidFill>
                        <a:effectLst/>
                        <a:latin typeface="Calibri" panose="020F0502020204030204" pitchFamily="34" charset="0"/>
                        <a:ea typeface="Times New Roman" panose="02020603050405020304" pitchFamily="18" charset="0"/>
                      </a:endParaRPr>
                    </a:p>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endParaRPr lang="ro-RO" sz="1100" b="0" kern="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marR="0" lvl="0" indent="0" algn="l" defTabSz="914400" rtl="0" eaLnBrk="1" fontAlgn="auto" latinLnBrk="0" hangingPunct="1">
                        <a:lnSpc>
                          <a:spcPct val="107000"/>
                        </a:lnSpc>
                        <a:spcBef>
                          <a:spcPts val="0"/>
                        </a:spcBef>
                        <a:spcAft>
                          <a:spcPts val="0"/>
                        </a:spcAft>
                        <a:buClrTx/>
                        <a:buSzPts val="1200"/>
                        <a:buFont typeface="Arial" panose="020B0604020202020204" pitchFamily="34" charset="0"/>
                        <a:buNone/>
                        <a:tabLst>
                          <a:tab pos="157480" algn="l"/>
                        </a:tabLst>
                        <a:defRPr/>
                      </a:pPr>
                      <a:r>
                        <a:rPr lang="ro-RO" sz="1100" dirty="0" smtClean="0">
                          <a:effectLst/>
                          <a:latin typeface="Calibri" panose="020F0502020204030204" pitchFamily="34" charset="0"/>
                        </a:rPr>
                        <a:t>Operatorul  a stabilit si implementat un </a:t>
                      </a:r>
                      <a:r>
                        <a:rPr lang="ro-RO" sz="1100" b="1" dirty="0" smtClean="0">
                          <a:effectLst/>
                          <a:latin typeface="Calibri" panose="020F0502020204030204" pitchFamily="34" charset="0"/>
                        </a:rPr>
                        <a:t>program pentru aprovizionare</a:t>
                      </a:r>
                      <a:endParaRPr lang="en-US" sz="1100" b="1" dirty="0" smtClean="0">
                        <a:effectLst/>
                        <a:latin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Pts val="1200"/>
                        <a:buFont typeface="Arial" panose="020B0604020202020204" pitchFamily="34" charset="0"/>
                        <a:buNone/>
                        <a:tabLst>
                          <a:tab pos="157480" algn="l"/>
                        </a:tabLst>
                        <a:defRPr/>
                      </a:pPr>
                      <a:r>
                        <a:rPr lang="ro-RO" sz="1100" b="1" dirty="0" smtClean="0">
                          <a:effectLst/>
                          <a:latin typeface="Calibri" panose="020F0502020204030204" pitchFamily="34" charset="0"/>
                        </a:rPr>
                        <a:t>/desfacere în timpul zilei</a:t>
                      </a:r>
                      <a:r>
                        <a:rPr lang="ro-RO" sz="1100" dirty="0" smtClean="0">
                          <a:effectLst/>
                          <a:latin typeface="Calibri" panose="020F0502020204030204" pitchFamily="34" charset="0"/>
                        </a:rPr>
                        <a:t>, pentru a evita traficul auto intens in timpul serii, noptii. S-au realizat modernizari ale echipamentelor care produc zgomot</a:t>
                      </a:r>
                      <a:endParaRPr lang="ro-R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r>
                        <a:rPr lang="en-US" sz="1200" dirty="0" smtClean="0"/>
                        <a:t>Nu </a:t>
                      </a:r>
                      <a:r>
                        <a:rPr lang="en-US" sz="1200" dirty="0" err="1" smtClean="0"/>
                        <a:t>este</a:t>
                      </a:r>
                      <a:r>
                        <a:rPr lang="en-US" sz="1200" dirty="0" smtClean="0"/>
                        <a:t> </a:t>
                      </a:r>
                      <a:r>
                        <a:rPr lang="en-US" sz="1200" dirty="0" err="1" smtClean="0"/>
                        <a:t>cazul</a:t>
                      </a:r>
                      <a:r>
                        <a:rPr lang="en-US" sz="1200" dirty="0" smtClean="0"/>
                        <a:t> – </a:t>
                      </a:r>
                      <a:r>
                        <a:rPr lang="en-US" sz="1200" dirty="0" err="1" smtClean="0"/>
                        <a:t>locatia</a:t>
                      </a:r>
                      <a:r>
                        <a:rPr lang="en-US" sz="1200" dirty="0" smtClean="0"/>
                        <a:t> se </a:t>
                      </a:r>
                      <a:r>
                        <a:rPr lang="en-US" sz="1200" dirty="0" err="1" smtClean="0"/>
                        <a:t>afla</a:t>
                      </a:r>
                      <a:r>
                        <a:rPr lang="en-US" sz="1200" dirty="0" smtClean="0"/>
                        <a:t> la </a:t>
                      </a:r>
                      <a:r>
                        <a:rPr lang="en-US" sz="1200" dirty="0" err="1" smtClean="0"/>
                        <a:t>peste</a:t>
                      </a:r>
                      <a:r>
                        <a:rPr lang="en-US" sz="1200" dirty="0" smtClean="0"/>
                        <a:t> 1 Km de zona de </a:t>
                      </a:r>
                      <a:r>
                        <a:rPr lang="en-US" sz="1200" dirty="0" err="1" smtClean="0"/>
                        <a:t>locuit</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 </a:t>
                      </a:r>
                      <a:r>
                        <a:rPr lang="en-US" sz="1200" dirty="0" err="1" smtClean="0"/>
                        <a:t>este</a:t>
                      </a:r>
                      <a:r>
                        <a:rPr lang="en-US" sz="1200" dirty="0" smtClean="0"/>
                        <a:t> </a:t>
                      </a:r>
                      <a:r>
                        <a:rPr lang="en-US" sz="1200" dirty="0" err="1" smtClean="0"/>
                        <a:t>cazul</a:t>
                      </a:r>
                      <a:r>
                        <a:rPr lang="en-US" sz="1200" dirty="0" smtClean="0"/>
                        <a:t> – </a:t>
                      </a:r>
                      <a:r>
                        <a:rPr lang="en-US" sz="1200" dirty="0" err="1" smtClean="0"/>
                        <a:t>locatia</a:t>
                      </a:r>
                      <a:r>
                        <a:rPr lang="en-US" sz="1200" dirty="0" smtClean="0"/>
                        <a:t> se </a:t>
                      </a:r>
                      <a:r>
                        <a:rPr lang="en-US" sz="1200" dirty="0" err="1" smtClean="0"/>
                        <a:t>afla</a:t>
                      </a:r>
                      <a:r>
                        <a:rPr lang="en-US" sz="1200" dirty="0" smtClean="0"/>
                        <a:t> la </a:t>
                      </a:r>
                      <a:r>
                        <a:rPr lang="en-US" sz="1200" dirty="0" err="1" smtClean="0"/>
                        <a:t>peste</a:t>
                      </a:r>
                      <a:r>
                        <a:rPr lang="en-US" sz="1200" dirty="0" smtClean="0"/>
                        <a:t> 1 Km de zona de </a:t>
                      </a:r>
                      <a:r>
                        <a:rPr lang="en-US" sz="1200" dirty="0" err="1" smtClean="0"/>
                        <a:t>locuit</a:t>
                      </a:r>
                      <a:endParaRPr lang="en-US" sz="1200" dirty="0" smtClean="0"/>
                    </a:p>
                    <a:p>
                      <a:endParaRPr lang="ro-RO" sz="1200" dirty="0"/>
                    </a:p>
                  </a:txBody>
                  <a:tcPr marL="59312" marR="59312" marT="0" marB="0"/>
                </a:tc>
              </a:tr>
              <a:tr h="435102">
                <a:tc>
                  <a:txBody>
                    <a:bodyPr/>
                    <a:lstStyle/>
                    <a:p>
                      <a:pPr marL="0" marR="0" lvl="0" indent="0" algn="l" defTabSz="914400" rtl="0" eaLnBrk="0" fontAlgn="auto" latinLnBrk="0" hangingPunct="0">
                        <a:lnSpc>
                          <a:spcPct val="107000"/>
                        </a:lnSpc>
                        <a:spcBef>
                          <a:spcPts val="0"/>
                        </a:spcBef>
                        <a:spcAft>
                          <a:spcPts val="0"/>
                        </a:spcAft>
                        <a:buClrTx/>
                        <a:buSzPts val="1200"/>
                        <a:buFont typeface="Calibri" panose="020F0502020204030204" pitchFamily="34" charset="0"/>
                        <a:buNone/>
                        <a:tabLst>
                          <a:tab pos="160655" algn="l"/>
                          <a:tab pos="880110" algn="l"/>
                          <a:tab pos="5850890" algn="l"/>
                        </a:tabLst>
                        <a:defRPr/>
                      </a:pPr>
                      <a:r>
                        <a:rPr lang="en-US" sz="1100" b="0" dirty="0" smtClean="0">
                          <a:solidFill>
                            <a:schemeClr val="tx1"/>
                          </a:solidFill>
                          <a:effectLst/>
                          <a:latin typeface="Calibri" panose="020F0502020204030204" pitchFamily="34" charset="0"/>
                        </a:rPr>
                        <a:t>Planificarea</a:t>
                      </a:r>
                      <a:r>
                        <a:rPr lang="en-US" sz="1100" b="0" spc="70"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strategică</a:t>
                      </a:r>
                      <a:r>
                        <a:rPr lang="en-US" sz="1100" b="0" spc="60" dirty="0" smtClean="0">
                          <a:solidFill>
                            <a:schemeClr val="tx1"/>
                          </a:solidFill>
                          <a:effectLst/>
                          <a:latin typeface="Calibri" panose="020F0502020204030204" pitchFamily="34" charset="0"/>
                        </a:rPr>
                        <a:t> </a:t>
                      </a:r>
                      <a:r>
                        <a:rPr lang="en-US" sz="1100" b="0" dirty="0" smtClean="0">
                          <a:solidFill>
                            <a:schemeClr val="tx1"/>
                          </a:solidFill>
                          <a:effectLst/>
                          <a:latin typeface="Calibri" panose="020F0502020204030204" pitchFamily="34" charset="0"/>
                        </a:rPr>
                        <a:t>a </a:t>
                      </a:r>
                      <a:r>
                        <a:rPr lang="en-US" sz="1100" b="0" dirty="0" err="1" smtClean="0">
                          <a:solidFill>
                            <a:schemeClr val="tx1"/>
                          </a:solidFill>
                          <a:effectLst/>
                          <a:latin typeface="Calibri" panose="020F0502020204030204" pitchFamily="34" charset="0"/>
                        </a:rPr>
                        <a:t>amplasării</a:t>
                      </a:r>
                      <a:r>
                        <a:rPr lang="en-US" sz="1100" b="0" spc="-15" dirty="0" smtClean="0">
                          <a:solidFill>
                            <a:schemeClr val="tx1"/>
                          </a:solidFill>
                          <a:effectLst/>
                          <a:latin typeface="Calibri" panose="020F0502020204030204" pitchFamily="34" charset="0"/>
                        </a:rPr>
                        <a:t> </a:t>
                      </a:r>
                      <a:r>
                        <a:rPr lang="en-US" sz="1100" b="0" spc="-10" dirty="0" err="1" smtClean="0">
                          <a:solidFill>
                            <a:schemeClr val="tx1"/>
                          </a:solidFill>
                          <a:effectLst/>
                          <a:latin typeface="Calibri" panose="020F0502020204030204" pitchFamily="34" charset="0"/>
                        </a:rPr>
                        <a:t>echi</a:t>
                      </a:r>
                      <a:r>
                        <a:rPr lang="en-US" sz="1100" b="0" spc="-5" dirty="0" err="1" smtClean="0">
                          <a:solidFill>
                            <a:schemeClr val="tx1"/>
                          </a:solidFill>
                          <a:effectLst/>
                          <a:latin typeface="Calibri" panose="020F0502020204030204" pitchFamily="34" charset="0"/>
                        </a:rPr>
                        <a:t>pamen</a:t>
                      </a:r>
                      <a:r>
                        <a:rPr lang="en-US" sz="1100" b="0" spc="-15" dirty="0" err="1" smtClean="0">
                          <a:solidFill>
                            <a:schemeClr val="tx1"/>
                          </a:solidFill>
                          <a:effectLst/>
                          <a:latin typeface="Calibri" panose="020F0502020204030204" pitchFamily="34" charset="0"/>
                        </a:rPr>
                        <a:t>te</a:t>
                      </a:r>
                      <a:r>
                        <a:rPr lang="en-US" sz="1100" b="0" spc="-10" dirty="0" err="1" smtClean="0">
                          <a:solidFill>
                            <a:schemeClr val="tx1"/>
                          </a:solidFill>
                          <a:effectLst/>
                          <a:latin typeface="Calibri" panose="020F0502020204030204" pitchFamily="34" charset="0"/>
                        </a:rPr>
                        <a:t>lor</a:t>
                      </a:r>
                      <a:r>
                        <a:rPr lang="en-US" sz="1100" b="0" spc="-15" dirty="0" smtClean="0">
                          <a:solidFill>
                            <a:schemeClr val="tx1"/>
                          </a:solidFill>
                          <a:effectLst/>
                          <a:latin typeface="Calibri" panose="020F0502020204030204" pitchFamily="34" charset="0"/>
                        </a:rPr>
                        <a:t>,</a:t>
                      </a:r>
                      <a:r>
                        <a:rPr lang="en-US" sz="1100" b="0" spc="125"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unităților</a:t>
                      </a:r>
                      <a:r>
                        <a:rPr lang="en-US" sz="1100" b="0" spc="120"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și</a:t>
                      </a:r>
                      <a:r>
                        <a:rPr lang="en-US" sz="1100" b="0" spc="115"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clădirilor</a:t>
                      </a:r>
                      <a:endParaRPr lang="ro-RO" sz="1100" b="0" dirty="0" smtClean="0">
                        <a:solidFill>
                          <a:schemeClr val="tx1"/>
                        </a:solidFill>
                        <a:effectLst/>
                        <a:latin typeface="Calibri" panose="020F0502020204030204" pitchFamily="34" charset="0"/>
                        <a:ea typeface="Times New Roman" panose="02020603050405020304" pitchFamily="18" charset="0"/>
                      </a:endParaRPr>
                    </a:p>
                    <a:p>
                      <a:pPr marL="0" lvl="0" indent="0" eaLnBrk="0" hangingPunct="0">
                        <a:lnSpc>
                          <a:spcPct val="107000"/>
                        </a:lnSpc>
                        <a:spcAft>
                          <a:spcPts val="0"/>
                        </a:spcAft>
                        <a:buSzPts val="1200"/>
                        <a:buFont typeface="Calibri" panose="020F0502020204030204" pitchFamily="34" charset="0"/>
                        <a:buNone/>
                        <a:tabLst>
                          <a:tab pos="160655" algn="l"/>
                          <a:tab pos="880110" algn="l"/>
                          <a:tab pos="5850890" algn="l"/>
                        </a:tabLst>
                      </a:pPr>
                      <a:endParaRPr lang="ro-RO" sz="1100" b="0" kern="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marL="0" marR="0" lvl="0" indent="0" algn="l" defTabSz="914400" rtl="0" eaLnBrk="1" fontAlgn="auto" latinLnBrk="0" hangingPunct="1">
                        <a:lnSpc>
                          <a:spcPct val="107000"/>
                        </a:lnSpc>
                        <a:spcBef>
                          <a:spcPts val="0"/>
                        </a:spcBef>
                        <a:spcAft>
                          <a:spcPts val="0"/>
                        </a:spcAft>
                        <a:buClrTx/>
                        <a:buSzPts val="1200"/>
                        <a:buFont typeface="Arial" panose="020B0604020202020204" pitchFamily="34" charset="0"/>
                        <a:buNone/>
                        <a:tabLst>
                          <a:tab pos="157480" algn="l"/>
                        </a:tabLst>
                        <a:defRPr/>
                      </a:pPr>
                      <a:r>
                        <a:rPr lang="ro-RO" sz="1100" dirty="0" smtClean="0">
                          <a:effectLst/>
                          <a:latin typeface="Calibri" panose="020F0502020204030204" pitchFamily="34" charset="0"/>
                        </a:rPr>
                        <a:t>Instalatia a fost pusa in functiune in baza unui proiect si a autorizatiei de construire.</a:t>
                      </a:r>
                      <a:endParaRPr lang="ro-R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r>
                        <a:rPr lang="en-US" sz="1200" dirty="0" smtClean="0"/>
                        <a:t>In zona </a:t>
                      </a:r>
                      <a:r>
                        <a:rPr lang="en-US" sz="1200" dirty="0" err="1" smtClean="0"/>
                        <a:t>industriala</a:t>
                      </a:r>
                      <a:r>
                        <a:rPr lang="en-US" sz="1200" dirty="0" smtClean="0"/>
                        <a:t>,</a:t>
                      </a:r>
                      <a:r>
                        <a:rPr lang="en-US" sz="1200" baseline="0" dirty="0" smtClean="0"/>
                        <a:t> conform PUZ Dej</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zona </a:t>
                      </a:r>
                      <a:r>
                        <a:rPr lang="en-US" sz="1200" dirty="0" err="1" smtClean="0"/>
                        <a:t>industriala</a:t>
                      </a:r>
                      <a:r>
                        <a:rPr lang="en-US" sz="1200" dirty="0" smtClean="0"/>
                        <a:t>,</a:t>
                      </a:r>
                      <a:r>
                        <a:rPr lang="en-US" sz="1200" baseline="0" dirty="0" smtClean="0"/>
                        <a:t> conform PUZ Dej</a:t>
                      </a:r>
                      <a:endParaRPr lang="en-US" sz="1200" dirty="0" smtClean="0"/>
                    </a:p>
                    <a:p>
                      <a:endParaRPr lang="ro-RO" sz="1200" dirty="0"/>
                    </a:p>
                  </a:txBody>
                  <a:tcPr marL="59312" marR="59312" marT="0" marB="0"/>
                </a:tc>
              </a:tr>
              <a:tr h="435102">
                <a:tc>
                  <a:txBody>
                    <a:bodyPr/>
                    <a:lstStyle/>
                    <a:p>
                      <a:pPr eaLnBrk="0" hangingPunct="0">
                        <a:lnSpc>
                          <a:spcPct val="107000"/>
                        </a:lnSpc>
                        <a:spcAft>
                          <a:spcPts val="0"/>
                        </a:spcAft>
                        <a:tabLst>
                          <a:tab pos="5850890" algn="l"/>
                        </a:tabLst>
                      </a:pPr>
                      <a:r>
                        <a:rPr lang="en-US" sz="1100" b="0" spc="-10" dirty="0" smtClean="0">
                          <a:solidFill>
                            <a:schemeClr val="tx1"/>
                          </a:solidFill>
                          <a:effectLst/>
                          <a:latin typeface="Calibri" panose="020F0502020204030204" pitchFamily="34" charset="0"/>
                        </a:rPr>
                        <a:t>Tehnici</a:t>
                      </a:r>
                      <a:r>
                        <a:rPr lang="en-US" sz="1100" b="0" spc="-5"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operaționale</a:t>
                      </a:r>
                      <a:r>
                        <a:rPr lang="en-US" sz="1100" b="0"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și</a:t>
                      </a:r>
                      <a:r>
                        <a:rPr lang="en-US" sz="1100" b="0" spc="-5" dirty="0" smtClean="0">
                          <a:solidFill>
                            <a:schemeClr val="tx1"/>
                          </a:solidFill>
                          <a:effectLst/>
                          <a:latin typeface="Calibri" panose="020F0502020204030204" pitchFamily="34" charset="0"/>
                        </a:rPr>
                        <a:t> </a:t>
                      </a:r>
                      <a:r>
                        <a:rPr lang="en-US" sz="1100" b="0" dirty="0" smtClean="0">
                          <a:solidFill>
                            <a:schemeClr val="tx1"/>
                          </a:solidFill>
                          <a:effectLst/>
                          <a:latin typeface="Calibri" panose="020F0502020204030204" pitchFamily="34" charset="0"/>
                        </a:rPr>
                        <a:t>de</a:t>
                      </a:r>
                      <a:r>
                        <a:rPr lang="en-US" sz="1100" b="0" spc="105" dirty="0" smtClean="0">
                          <a:solidFill>
                            <a:schemeClr val="tx1"/>
                          </a:solidFill>
                          <a:effectLst/>
                          <a:latin typeface="Calibri" panose="020F0502020204030204" pitchFamily="34" charset="0"/>
                        </a:rPr>
                        <a:t> </a:t>
                      </a:r>
                      <a:r>
                        <a:rPr lang="en-US" sz="1100" b="0" spc="-10" dirty="0" err="1" smtClean="0">
                          <a:solidFill>
                            <a:schemeClr val="tx1"/>
                          </a:solidFill>
                          <a:effectLst/>
                          <a:latin typeface="Calibri" panose="020F0502020204030204" pitchFamily="34" charset="0"/>
                        </a:rPr>
                        <a:t>gestionare</a:t>
                      </a:r>
                      <a:r>
                        <a:rPr lang="en-US" sz="1100" b="0" spc="-35"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în</a:t>
                      </a:r>
                      <a:r>
                        <a:rPr lang="en-US" sz="1100" b="0" spc="-35"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clădirile</a:t>
                      </a:r>
                      <a:r>
                        <a:rPr lang="en-US" sz="1100" b="0" spc="-35" dirty="0" smtClean="0">
                          <a:solidFill>
                            <a:schemeClr val="tx1"/>
                          </a:solidFill>
                          <a:effectLst/>
                          <a:latin typeface="Calibri" panose="020F0502020204030204" pitchFamily="34" charset="0"/>
                        </a:rPr>
                        <a:t> </a:t>
                      </a:r>
                      <a:r>
                        <a:rPr lang="en-US" sz="1100" b="0" dirty="0" smtClean="0">
                          <a:solidFill>
                            <a:schemeClr val="tx1"/>
                          </a:solidFill>
                          <a:effectLst/>
                          <a:latin typeface="Calibri" panose="020F0502020204030204" pitchFamily="34" charset="0"/>
                        </a:rPr>
                        <a:t>care</a:t>
                      </a:r>
                      <a:r>
                        <a:rPr lang="en-US" sz="1100" b="0" spc="110" dirty="0" smtClean="0">
                          <a:solidFill>
                            <a:schemeClr val="tx1"/>
                          </a:solidFill>
                          <a:effectLst/>
                          <a:latin typeface="Calibri" panose="020F0502020204030204" pitchFamily="34" charset="0"/>
                        </a:rPr>
                        <a:t> </a:t>
                      </a:r>
                      <a:r>
                        <a:rPr lang="en-US" sz="1100" b="0" dirty="0" err="1" smtClean="0">
                          <a:solidFill>
                            <a:schemeClr val="tx1"/>
                          </a:solidFill>
                          <a:effectLst/>
                          <a:latin typeface="Calibri" panose="020F0502020204030204" pitchFamily="34" charset="0"/>
                        </a:rPr>
                        <a:t>conțin</a:t>
                      </a:r>
                      <a:r>
                        <a:rPr lang="en-US" sz="1100" b="0" spc="65" dirty="0" smtClean="0">
                          <a:solidFill>
                            <a:schemeClr val="tx1"/>
                          </a:solidFill>
                          <a:effectLst/>
                          <a:latin typeface="Calibri" panose="020F0502020204030204" pitchFamily="34" charset="0"/>
                        </a:rPr>
                        <a:t> </a:t>
                      </a:r>
                      <a:r>
                        <a:rPr lang="en-US" sz="1100" b="0" spc="-10" dirty="0" err="1" smtClean="0">
                          <a:solidFill>
                            <a:schemeClr val="tx1"/>
                          </a:solidFill>
                          <a:effectLst/>
                          <a:latin typeface="Calibri" panose="020F0502020204030204" pitchFamily="34" charset="0"/>
                        </a:rPr>
                        <a:t>echipamente</a:t>
                      </a:r>
                      <a:r>
                        <a:rPr lang="en-US" sz="1100" b="0" spc="140" dirty="0" smtClean="0">
                          <a:solidFill>
                            <a:schemeClr val="tx1"/>
                          </a:solidFill>
                          <a:effectLst/>
                          <a:latin typeface="Calibri" panose="020F0502020204030204" pitchFamily="34" charset="0"/>
                        </a:rPr>
                        <a:t> </a:t>
                      </a:r>
                      <a:r>
                        <a:rPr lang="en-US" sz="1100" b="0" spc="-5" dirty="0" err="1" smtClean="0">
                          <a:solidFill>
                            <a:schemeClr val="tx1"/>
                          </a:solidFill>
                          <a:effectLst/>
                          <a:latin typeface="Calibri" panose="020F0502020204030204" pitchFamily="34" charset="0"/>
                        </a:rPr>
                        <a:t>zgomot</a:t>
                      </a:r>
                      <a:r>
                        <a:rPr lang="en-US" sz="1100" b="0" spc="-10" dirty="0" err="1" smtClean="0">
                          <a:solidFill>
                            <a:schemeClr val="tx1"/>
                          </a:solidFill>
                          <a:effectLst/>
                          <a:latin typeface="Calibri" panose="020F0502020204030204" pitchFamily="34" charset="0"/>
                        </a:rPr>
                        <a:t>oase</a:t>
                      </a:r>
                      <a:r>
                        <a:rPr lang="en-US" sz="1100" b="0" spc="-10" dirty="0" smtClean="0">
                          <a:solidFill>
                            <a:schemeClr val="tx1"/>
                          </a:solidFill>
                          <a:effectLst/>
                          <a:latin typeface="Calibri" panose="020F0502020204030204" pitchFamily="34" charset="0"/>
                        </a:rPr>
                        <a:t>:</a:t>
                      </a:r>
                      <a:endParaRPr lang="ro-RO" sz="1100" b="0" dirty="0" smtClean="0">
                        <a:solidFill>
                          <a:schemeClr val="tx1"/>
                        </a:solidFill>
                        <a:effectLst/>
                        <a:latin typeface="Calibri" panose="020F0502020204030204" pitchFamily="34" charset="0"/>
                      </a:endParaRPr>
                    </a:p>
                    <a:p>
                      <a:pPr marR="53340" eaLnBrk="0" hangingPunct="0">
                        <a:lnSpc>
                          <a:spcPct val="107000"/>
                        </a:lnSpc>
                        <a:spcAft>
                          <a:spcPts val="0"/>
                        </a:spcAft>
                        <a:tabLst>
                          <a:tab pos="231775" algn="l"/>
                          <a:tab pos="5850890" algn="l"/>
                        </a:tabLst>
                      </a:pPr>
                      <a:r>
                        <a:rPr lang="ro-RO" sz="1100" b="0" dirty="0" smtClean="0">
                          <a:solidFill>
                            <a:schemeClr val="tx1"/>
                          </a:solidFill>
                          <a:effectLst/>
                          <a:latin typeface="Calibri" panose="020F0502020204030204" pitchFamily="34" charset="0"/>
                        </a:rPr>
                        <a:t>-verificarea</a:t>
                      </a:r>
                      <a:r>
                        <a:rPr lang="ro-RO" sz="1100" b="0" spc="3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și</a:t>
                      </a:r>
                      <a:r>
                        <a:rPr lang="ro-RO" sz="1100" b="0" spc="3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întreținerea</a:t>
                      </a:r>
                      <a:r>
                        <a:rPr lang="ro-RO" sz="1100" b="0" spc="3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îmbunătățită</a:t>
                      </a:r>
                      <a:r>
                        <a:rPr lang="ro-RO" sz="1100" b="0" spc="1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a</a:t>
                      </a:r>
                      <a:r>
                        <a:rPr lang="ro-RO" sz="1100" b="0" spc="10" dirty="0" smtClean="0">
                          <a:solidFill>
                            <a:schemeClr val="tx1"/>
                          </a:solidFill>
                          <a:effectLst/>
                          <a:latin typeface="Calibri" panose="020F0502020204030204" pitchFamily="34" charset="0"/>
                        </a:rPr>
                        <a:t> </a:t>
                      </a:r>
                      <a:r>
                        <a:rPr lang="ro-RO" sz="1100" b="0" spc="-10" dirty="0" smtClean="0">
                          <a:solidFill>
                            <a:schemeClr val="tx1"/>
                          </a:solidFill>
                          <a:effectLst/>
                          <a:latin typeface="Calibri" panose="020F0502020204030204" pitchFamily="34" charset="0"/>
                        </a:rPr>
                        <a:t>echi</a:t>
                      </a:r>
                      <a:r>
                        <a:rPr lang="ro-RO" sz="1100" b="0" spc="-5" dirty="0" smtClean="0">
                          <a:solidFill>
                            <a:schemeClr val="tx1"/>
                          </a:solidFill>
                          <a:effectLst/>
                          <a:latin typeface="Calibri" panose="020F0502020204030204" pitchFamily="34" charset="0"/>
                        </a:rPr>
                        <a:t>pam.</a:t>
                      </a:r>
                      <a:r>
                        <a:rPr lang="ro-RO" sz="1100" b="0" spc="2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pentru</a:t>
                      </a:r>
                      <a:r>
                        <a:rPr lang="ro-RO" sz="1100" b="0" spc="1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prevenirea</a:t>
                      </a:r>
                      <a:r>
                        <a:rPr lang="ro-RO" sz="1100" b="0" spc="95" dirty="0" smtClean="0">
                          <a:solidFill>
                            <a:schemeClr val="tx1"/>
                          </a:solidFill>
                          <a:effectLst/>
                          <a:latin typeface="Calibri" panose="020F0502020204030204" pitchFamily="34" charset="0"/>
                        </a:rPr>
                        <a:t> </a:t>
                      </a:r>
                      <a:r>
                        <a:rPr lang="ro-RO" sz="1100" b="0" spc="-10" dirty="0" smtClean="0">
                          <a:solidFill>
                            <a:schemeClr val="tx1"/>
                          </a:solidFill>
                          <a:effectLst/>
                          <a:latin typeface="Calibri" panose="020F0502020204030204" pitchFamily="34" charset="0"/>
                        </a:rPr>
                        <a:t>def</a:t>
                      </a:r>
                      <a:r>
                        <a:rPr lang="ro-RO" sz="1100" b="0" spc="-5" dirty="0" smtClean="0">
                          <a:solidFill>
                            <a:schemeClr val="tx1"/>
                          </a:solidFill>
                          <a:effectLst/>
                          <a:latin typeface="Calibri" panose="020F0502020204030204" pitchFamily="34" charset="0"/>
                        </a:rPr>
                        <a:t>ecțiunilor</a:t>
                      </a:r>
                      <a:endParaRPr lang="ro-RO" sz="1100" b="0" dirty="0" smtClean="0">
                        <a:solidFill>
                          <a:schemeClr val="tx1"/>
                        </a:solidFill>
                        <a:effectLst/>
                        <a:latin typeface="Calibri" panose="020F0502020204030204" pitchFamily="34" charset="0"/>
                      </a:endParaRPr>
                    </a:p>
                    <a:p>
                      <a:pPr marR="53340" eaLnBrk="0" hangingPunct="0">
                        <a:lnSpc>
                          <a:spcPct val="107000"/>
                        </a:lnSpc>
                        <a:spcAft>
                          <a:spcPts val="0"/>
                        </a:spcAft>
                        <a:tabLst>
                          <a:tab pos="231775" algn="l"/>
                          <a:tab pos="5850890" algn="l"/>
                        </a:tabLst>
                      </a:pPr>
                      <a:r>
                        <a:rPr lang="ro-RO" sz="1100" b="0" spc="-5" dirty="0" smtClean="0">
                          <a:solidFill>
                            <a:schemeClr val="tx1"/>
                          </a:solidFill>
                          <a:effectLst/>
                          <a:latin typeface="Calibri" panose="020F0502020204030204" pitchFamily="34" charset="0"/>
                        </a:rPr>
                        <a:t>- închi</a:t>
                      </a:r>
                      <a:r>
                        <a:rPr lang="ro-RO" sz="1100" b="0" spc="-10" dirty="0" smtClean="0">
                          <a:solidFill>
                            <a:schemeClr val="tx1"/>
                          </a:solidFill>
                          <a:effectLst/>
                          <a:latin typeface="Calibri" panose="020F0502020204030204" pitchFamily="34" charset="0"/>
                        </a:rPr>
                        <a:t>derea</a:t>
                      </a:r>
                      <a:r>
                        <a:rPr lang="ro-RO" sz="1100" b="0" spc="6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ușilor</a:t>
                      </a:r>
                      <a:r>
                        <a:rPr lang="ro-RO" sz="1100" b="0" spc="5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și</a:t>
                      </a:r>
                      <a:r>
                        <a:rPr lang="ro-RO" sz="1100" b="0" spc="6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ferestrelor</a:t>
                      </a:r>
                      <a:r>
                        <a:rPr lang="ro-RO" sz="1100" b="0" spc="5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a:t>
                      </a:r>
                      <a:r>
                        <a:rPr lang="ro-RO" sz="1100" b="0" spc="13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zonele</a:t>
                      </a:r>
                      <a:r>
                        <a:rPr lang="ro-RO" sz="1100" b="0" spc="17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acoperite;</a:t>
                      </a:r>
                    </a:p>
                    <a:p>
                      <a:pPr marR="53340" eaLnBrk="0" hangingPunct="0">
                        <a:lnSpc>
                          <a:spcPct val="107000"/>
                        </a:lnSpc>
                        <a:spcAft>
                          <a:spcPts val="0"/>
                        </a:spcAft>
                        <a:tabLst>
                          <a:tab pos="231775" algn="l"/>
                          <a:tab pos="5850890" algn="l"/>
                        </a:tabLst>
                      </a:pPr>
                      <a:r>
                        <a:rPr lang="ro-RO" sz="1100" b="0" dirty="0" smtClean="0">
                          <a:solidFill>
                            <a:schemeClr val="tx1"/>
                          </a:solidFill>
                          <a:effectLst/>
                          <a:latin typeface="Calibri" panose="020F0502020204030204" pitchFamily="34" charset="0"/>
                        </a:rPr>
                        <a:t>- exploatarea</a:t>
                      </a:r>
                      <a:r>
                        <a:rPr lang="ro-RO" sz="1100" b="0" spc="170" dirty="0" smtClean="0">
                          <a:solidFill>
                            <a:schemeClr val="tx1"/>
                          </a:solidFill>
                          <a:effectLst/>
                          <a:latin typeface="Calibri" panose="020F0502020204030204" pitchFamily="34" charset="0"/>
                        </a:rPr>
                        <a:t> </a:t>
                      </a:r>
                      <a:r>
                        <a:rPr lang="ro-RO" sz="1100" b="0" spc="-5" dirty="0" smtClean="0">
                          <a:solidFill>
                            <a:schemeClr val="tx1"/>
                          </a:solidFill>
                          <a:effectLst/>
                          <a:latin typeface="Calibri" panose="020F0502020204030204" pitchFamily="34" charset="0"/>
                        </a:rPr>
                        <a:t>echipamentului</a:t>
                      </a:r>
                      <a:r>
                        <a:rPr lang="ro-RO" sz="1100" b="0" spc="18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de</a:t>
                      </a:r>
                      <a:r>
                        <a:rPr lang="ro-RO" sz="1100" b="0" spc="18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către</a:t>
                      </a:r>
                      <a:r>
                        <a:rPr lang="ro-RO" sz="1100" b="0" spc="11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personal</a:t>
                      </a:r>
                      <a:r>
                        <a:rPr lang="ro-RO" sz="1100" b="0" spc="14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cu</a:t>
                      </a:r>
                      <a:r>
                        <a:rPr lang="ro-RO" sz="1100" b="0" spc="14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experiență;</a:t>
                      </a:r>
                    </a:p>
                    <a:p>
                      <a:pPr marR="53340" eaLnBrk="0" hangingPunct="0">
                        <a:lnSpc>
                          <a:spcPct val="107000"/>
                        </a:lnSpc>
                        <a:spcAft>
                          <a:spcPts val="0"/>
                        </a:spcAft>
                        <a:tabLst>
                          <a:tab pos="231775" algn="l"/>
                          <a:tab pos="5850890" algn="l"/>
                        </a:tabLst>
                      </a:pPr>
                      <a:r>
                        <a:rPr lang="ro-RO" sz="1100" b="0" dirty="0" smtClean="0">
                          <a:solidFill>
                            <a:schemeClr val="tx1"/>
                          </a:solidFill>
                          <a:effectLst/>
                          <a:latin typeface="Calibri" panose="020F0502020204030204" pitchFamily="34" charset="0"/>
                        </a:rPr>
                        <a:t>- evitarea</a:t>
                      </a:r>
                      <a:r>
                        <a:rPr lang="ro-RO" sz="1100" b="0" spc="12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activităților</a:t>
                      </a:r>
                      <a:r>
                        <a:rPr lang="ro-RO" sz="1100" b="0" spc="12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zgomotoase</a:t>
                      </a:r>
                      <a:r>
                        <a:rPr lang="ro-RO" sz="1100" b="0" spc="11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 </a:t>
                      </a:r>
                      <a:r>
                        <a:rPr lang="ro-RO" sz="1100" b="0" spc="-5" dirty="0" smtClean="0">
                          <a:solidFill>
                            <a:schemeClr val="tx1"/>
                          </a:solidFill>
                          <a:effectLst/>
                          <a:latin typeface="Calibri" panose="020F0502020204030204" pitchFamily="34" charset="0"/>
                        </a:rPr>
                        <a:t>timpul</a:t>
                      </a:r>
                      <a:r>
                        <a:rPr lang="ro-RO" sz="1100" b="0" spc="14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nopții;</a:t>
                      </a:r>
                    </a:p>
                    <a:p>
                      <a:pPr marR="53340" eaLnBrk="0" hangingPunct="0">
                        <a:lnSpc>
                          <a:spcPct val="107000"/>
                        </a:lnSpc>
                        <a:spcAft>
                          <a:spcPts val="0"/>
                        </a:spcAft>
                        <a:tabLst>
                          <a:tab pos="231775" algn="l"/>
                          <a:tab pos="5850890" algn="l"/>
                        </a:tabLst>
                      </a:pPr>
                      <a:r>
                        <a:rPr lang="ro-RO" sz="1100" b="0" dirty="0" smtClean="0">
                          <a:solidFill>
                            <a:schemeClr val="tx1"/>
                          </a:solidFill>
                          <a:effectLst/>
                          <a:latin typeface="Calibri" panose="020F0502020204030204" pitchFamily="34" charset="0"/>
                        </a:rPr>
                        <a:t>-dispoziții</a:t>
                      </a:r>
                      <a:r>
                        <a:rPr lang="ro-RO" sz="1100" b="0" spc="10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pentru</a:t>
                      </a:r>
                      <a:r>
                        <a:rPr lang="ro-RO" sz="1100" b="0" spc="10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controlul</a:t>
                      </a:r>
                      <a:r>
                        <a:rPr lang="ro-RO" sz="1100" b="0" spc="10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zgomotului</a:t>
                      </a:r>
                      <a:r>
                        <a:rPr lang="ro-RO" sz="1100" b="0" spc="6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a:t>
                      </a:r>
                      <a:r>
                        <a:rPr lang="ro-RO" sz="1100" b="0" spc="6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cursul</a:t>
                      </a:r>
                      <a:r>
                        <a:rPr lang="ro-RO" sz="1100" b="0" spc="7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activităților</a:t>
                      </a:r>
                      <a:r>
                        <a:rPr lang="ro-RO" sz="1100" b="0" spc="70"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de</a:t>
                      </a:r>
                      <a:r>
                        <a:rPr lang="ro-RO" sz="1100" b="0" spc="65" dirty="0" smtClean="0">
                          <a:solidFill>
                            <a:schemeClr val="tx1"/>
                          </a:solidFill>
                          <a:effectLst/>
                          <a:latin typeface="Calibri" panose="020F0502020204030204" pitchFamily="34" charset="0"/>
                        </a:rPr>
                        <a:t> </a:t>
                      </a:r>
                      <a:r>
                        <a:rPr lang="ro-RO" sz="1100" b="0" dirty="0" smtClean="0">
                          <a:solidFill>
                            <a:schemeClr val="tx1"/>
                          </a:solidFill>
                          <a:effectLst/>
                          <a:latin typeface="Calibri" panose="020F0502020204030204" pitchFamily="34" charset="0"/>
                        </a:rPr>
                        <a:t>întreținere</a:t>
                      </a:r>
                      <a:endParaRPr lang="ro-R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12" marR="59312" marT="0" marB="0"/>
                </a:tc>
                <a:tc>
                  <a:txBody>
                    <a:bodyPr/>
                    <a:lstStyle/>
                    <a:p>
                      <a:pPr>
                        <a:lnSpc>
                          <a:spcPct val="107000"/>
                        </a:lnSpc>
                        <a:spcAft>
                          <a:spcPts val="0"/>
                        </a:spcAft>
                      </a:pPr>
                      <a:r>
                        <a:rPr lang="en-US" sz="1100" dirty="0" smtClean="0">
                          <a:effectLst/>
                          <a:latin typeface="Calibri" panose="020F0502020204030204" pitchFamily="34" charset="0"/>
                        </a:rPr>
                        <a:t>*</a:t>
                      </a:r>
                      <a:r>
                        <a:rPr lang="ro-RO" sz="1100" dirty="0" smtClean="0">
                          <a:effectLst/>
                          <a:latin typeface="Calibri" panose="020F0502020204030204" pitchFamily="34" charset="0"/>
                        </a:rPr>
                        <a:t>Masuratorile de zgomot efectuate nu arata depasiri ale limitelor admise de legislatia in vigoare.</a:t>
                      </a:r>
                      <a:endParaRPr lang="en-US" sz="1100" dirty="0" smtClean="0">
                        <a:effectLst/>
                        <a:latin typeface="Calibri" panose="020F0502020204030204" pitchFamily="34" charset="0"/>
                      </a:endParaRPr>
                    </a:p>
                    <a:p>
                      <a:pPr>
                        <a:lnSpc>
                          <a:spcPct val="107000"/>
                        </a:lnSpc>
                        <a:spcAft>
                          <a:spcPts val="0"/>
                        </a:spcAft>
                      </a:pPr>
                      <a:r>
                        <a:rPr lang="en-US" sz="1100" dirty="0" smtClean="0">
                          <a:effectLst/>
                          <a:latin typeface="Calibri" panose="020F0502020204030204" pitchFamily="34" charset="0"/>
                        </a:rPr>
                        <a:t>*Se </a:t>
                      </a:r>
                      <a:r>
                        <a:rPr lang="en-US" sz="1100" dirty="0" err="1" smtClean="0">
                          <a:effectLst/>
                          <a:latin typeface="Calibri" panose="020F0502020204030204" pitchFamily="34" charset="0"/>
                        </a:rPr>
                        <a:t>realizeaza</a:t>
                      </a:r>
                      <a:r>
                        <a:rPr lang="en-US" sz="1100" dirty="0" smtClean="0">
                          <a:effectLst/>
                          <a:latin typeface="Calibri" panose="020F0502020204030204" pitchFamily="34" charset="0"/>
                        </a:rPr>
                        <a:t> </a:t>
                      </a:r>
                      <a:r>
                        <a:rPr lang="en-US" sz="1100" dirty="0" err="1" smtClean="0">
                          <a:effectLst/>
                          <a:latin typeface="Calibri" panose="020F0502020204030204" pitchFamily="34" charset="0"/>
                        </a:rPr>
                        <a:t>intretinerea</a:t>
                      </a:r>
                      <a:r>
                        <a:rPr lang="en-US" sz="1100" dirty="0" smtClean="0">
                          <a:effectLst/>
                          <a:latin typeface="Calibri" panose="020F0502020204030204" pitchFamily="34" charset="0"/>
                        </a:rPr>
                        <a:t> </a:t>
                      </a:r>
                      <a:r>
                        <a:rPr lang="en-US" sz="1100" dirty="0" err="1" smtClean="0">
                          <a:effectLst/>
                          <a:latin typeface="Calibri" panose="020F0502020204030204" pitchFamily="34" charset="0"/>
                        </a:rPr>
                        <a:t>preventiva</a:t>
                      </a:r>
                      <a:r>
                        <a:rPr lang="en-US" sz="1100" baseline="0" dirty="0" smtClean="0">
                          <a:effectLst/>
                          <a:latin typeface="Calibri" panose="020F0502020204030204" pitchFamily="34" charset="0"/>
                        </a:rPr>
                        <a:t> a </a:t>
                      </a:r>
                      <a:r>
                        <a:rPr lang="en-US" sz="1100" baseline="0" dirty="0" err="1" smtClean="0">
                          <a:effectLst/>
                          <a:latin typeface="Calibri" panose="020F0502020204030204" pitchFamily="34" charset="0"/>
                        </a:rPr>
                        <a:t>echipamentelor</a:t>
                      </a:r>
                      <a:r>
                        <a:rPr lang="en-US" sz="1100" baseline="0" dirty="0" smtClean="0">
                          <a:effectLst/>
                          <a:latin typeface="Calibri" panose="020F0502020204030204" pitchFamily="34" charset="0"/>
                        </a:rPr>
                        <a:t> de </a:t>
                      </a:r>
                      <a:r>
                        <a:rPr lang="en-US" sz="1100" baseline="0" dirty="0" err="1" smtClean="0">
                          <a:effectLst/>
                          <a:latin typeface="Calibri" panose="020F0502020204030204" pitchFamily="34" charset="0"/>
                        </a:rPr>
                        <a:t>catre</a:t>
                      </a:r>
                      <a:r>
                        <a:rPr lang="en-US" sz="1100" baseline="0" dirty="0" smtClean="0">
                          <a:effectLst/>
                          <a:latin typeface="Calibri" panose="020F0502020204030204" pitchFamily="34" charset="0"/>
                        </a:rPr>
                        <a:t> personal </a:t>
                      </a:r>
                      <a:r>
                        <a:rPr lang="en-US" sz="1100" baseline="0" dirty="0" err="1" smtClean="0">
                          <a:effectLst/>
                          <a:latin typeface="Calibri" panose="020F0502020204030204" pitchFamily="34" charset="0"/>
                        </a:rPr>
                        <a:t>calificat</a:t>
                      </a:r>
                      <a:r>
                        <a:rPr lang="en-US" sz="1100" baseline="0" dirty="0" smtClean="0">
                          <a:effectLst/>
                          <a:latin typeface="Calibri" panose="020F0502020204030204" pitchFamily="34" charset="0"/>
                        </a:rPr>
                        <a:t>.</a:t>
                      </a:r>
                    </a:p>
                    <a:p>
                      <a:pPr>
                        <a:lnSpc>
                          <a:spcPct val="107000"/>
                        </a:lnSpc>
                        <a:spcAft>
                          <a:spcPts val="0"/>
                        </a:spcAft>
                      </a:pPr>
                      <a:r>
                        <a:rPr lang="en-US" sz="1100" baseline="0" dirty="0" smtClean="0">
                          <a:effectLst/>
                          <a:latin typeface="Calibri" panose="020F0502020204030204" pitchFamily="34" charset="0"/>
                        </a:rPr>
                        <a:t>*</a:t>
                      </a:r>
                      <a:r>
                        <a:rPr lang="en-US" sz="1100" baseline="0" dirty="0" err="1" smtClean="0">
                          <a:effectLst/>
                          <a:latin typeface="Calibri" panose="020F0502020204030204" pitchFamily="34" charset="0"/>
                        </a:rPr>
                        <a:t>Usile</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si</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geamurile</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sunt</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mentinute</a:t>
                      </a:r>
                      <a:r>
                        <a:rPr lang="en-US" sz="1100" baseline="0" dirty="0" smtClean="0">
                          <a:effectLst/>
                          <a:latin typeface="Calibri" panose="020F0502020204030204" pitchFamily="34" charset="0"/>
                        </a:rPr>
                        <a:t> </a:t>
                      </a:r>
                      <a:r>
                        <a:rPr lang="en-US" sz="1100" baseline="0" dirty="0" err="1" smtClean="0">
                          <a:effectLst/>
                          <a:latin typeface="Calibri" panose="020F0502020204030204" pitchFamily="34" charset="0"/>
                        </a:rPr>
                        <a:t>inchise</a:t>
                      </a:r>
                      <a:endParaRPr lang="en-US" sz="1100" baseline="0" dirty="0" smtClean="0">
                        <a:effectLst/>
                        <a:latin typeface="Calibri" panose="020F0502020204030204" pitchFamily="34" charset="0"/>
                      </a:endParaRPr>
                    </a:p>
                    <a:p>
                      <a:pPr>
                        <a:lnSpc>
                          <a:spcPct val="107000"/>
                        </a:lnSpc>
                        <a:spcAft>
                          <a:spcPts val="0"/>
                        </a:spcAft>
                      </a:pPr>
                      <a:endParaRPr lang="ro-RO" sz="1100" dirty="0" smtClean="0">
                        <a:effectLst/>
                        <a:latin typeface="Calibri" panose="020F0502020204030204" pitchFamily="34" charset="0"/>
                      </a:endParaRPr>
                    </a:p>
                  </a:txBody>
                  <a:tcPr marL="59312" marR="59312" marT="0" marB="0"/>
                </a:tc>
                <a:tc>
                  <a:txBody>
                    <a:bodyPr/>
                    <a:lstStyle/>
                    <a:p>
                      <a:pPr>
                        <a:lnSpc>
                          <a:spcPct val="107000"/>
                        </a:lnSpc>
                        <a:spcAft>
                          <a:spcPts val="0"/>
                        </a:spcAft>
                      </a:pPr>
                      <a:r>
                        <a:rPr lang="en-US" sz="1200" dirty="0" smtClean="0">
                          <a:effectLst/>
                          <a:latin typeface="Calibri" panose="020F0502020204030204" pitchFamily="34" charset="0"/>
                        </a:rPr>
                        <a:t>*Se </a:t>
                      </a:r>
                      <a:r>
                        <a:rPr lang="en-US" sz="1200" dirty="0" err="1" smtClean="0">
                          <a:effectLst/>
                          <a:latin typeface="Calibri" panose="020F0502020204030204" pitchFamily="34" charset="0"/>
                        </a:rPr>
                        <a:t>realizeaza</a:t>
                      </a:r>
                      <a:r>
                        <a:rPr lang="en-US" sz="1200" dirty="0" smtClean="0">
                          <a:effectLst/>
                          <a:latin typeface="Calibri" panose="020F0502020204030204" pitchFamily="34" charset="0"/>
                        </a:rPr>
                        <a:t> </a:t>
                      </a:r>
                      <a:r>
                        <a:rPr lang="en-US" sz="1200" dirty="0" err="1" smtClean="0">
                          <a:effectLst/>
                          <a:latin typeface="Calibri" panose="020F0502020204030204" pitchFamily="34" charset="0"/>
                        </a:rPr>
                        <a:t>intretinerea</a:t>
                      </a:r>
                      <a:r>
                        <a:rPr lang="en-US" sz="1200" dirty="0" smtClean="0">
                          <a:effectLst/>
                          <a:latin typeface="Calibri" panose="020F0502020204030204" pitchFamily="34" charset="0"/>
                        </a:rPr>
                        <a:t> </a:t>
                      </a:r>
                      <a:r>
                        <a:rPr lang="en-US" sz="1200" dirty="0" err="1" smtClean="0">
                          <a:effectLst/>
                          <a:latin typeface="Calibri" panose="020F0502020204030204" pitchFamily="34" charset="0"/>
                        </a:rPr>
                        <a:t>preventiva</a:t>
                      </a:r>
                      <a:r>
                        <a:rPr lang="en-US" sz="1200" baseline="0" dirty="0" smtClean="0">
                          <a:effectLst/>
                          <a:latin typeface="Calibri" panose="020F0502020204030204" pitchFamily="34" charset="0"/>
                        </a:rPr>
                        <a:t> a </a:t>
                      </a:r>
                      <a:r>
                        <a:rPr lang="en-US" sz="1200" baseline="0" dirty="0" err="1" smtClean="0">
                          <a:effectLst/>
                          <a:latin typeface="Calibri" panose="020F0502020204030204" pitchFamily="34" charset="0"/>
                        </a:rPr>
                        <a:t>echipamentelor</a:t>
                      </a:r>
                      <a:r>
                        <a:rPr lang="en-US" sz="1200" baseline="0" dirty="0" smtClean="0">
                          <a:effectLst/>
                          <a:latin typeface="Calibri" panose="020F0502020204030204" pitchFamily="34" charset="0"/>
                        </a:rPr>
                        <a:t> de </a:t>
                      </a:r>
                      <a:r>
                        <a:rPr lang="en-US" sz="1200" baseline="0" dirty="0" err="1" smtClean="0">
                          <a:effectLst/>
                          <a:latin typeface="Calibri" panose="020F0502020204030204" pitchFamily="34" charset="0"/>
                        </a:rPr>
                        <a:t>catre</a:t>
                      </a:r>
                      <a:r>
                        <a:rPr lang="en-US" sz="1200" baseline="0" dirty="0" smtClean="0">
                          <a:effectLst/>
                          <a:latin typeface="Calibri" panose="020F0502020204030204" pitchFamily="34" charset="0"/>
                        </a:rPr>
                        <a:t> personal </a:t>
                      </a:r>
                      <a:r>
                        <a:rPr lang="en-US" sz="1200" baseline="0" dirty="0" err="1" smtClean="0">
                          <a:effectLst/>
                          <a:latin typeface="Calibri" panose="020F0502020204030204" pitchFamily="34" charset="0"/>
                        </a:rPr>
                        <a:t>calificat</a:t>
                      </a:r>
                      <a:r>
                        <a:rPr lang="en-US" sz="1200" baseline="0" dirty="0" smtClean="0">
                          <a:effectLst/>
                          <a:latin typeface="Calibri" panose="020F0502020204030204" pitchFamily="34" charset="0"/>
                        </a:rPr>
                        <a:t>.</a:t>
                      </a:r>
                    </a:p>
                    <a:p>
                      <a:pPr>
                        <a:lnSpc>
                          <a:spcPct val="107000"/>
                        </a:lnSpc>
                        <a:spcAft>
                          <a:spcPts val="0"/>
                        </a:spcAft>
                      </a:pPr>
                      <a:r>
                        <a:rPr lang="en-US" sz="1200" baseline="0" dirty="0" smtClean="0">
                          <a:effectLst/>
                          <a:latin typeface="Calibri" panose="020F0502020204030204" pitchFamily="34" charset="0"/>
                        </a:rPr>
                        <a:t>*</a:t>
                      </a:r>
                      <a:r>
                        <a:rPr lang="en-US" sz="1200" baseline="0" dirty="0" err="1" smtClean="0">
                          <a:effectLst/>
                          <a:latin typeface="Calibri" panose="020F0502020204030204" pitchFamily="34" charset="0"/>
                        </a:rPr>
                        <a:t>Usile</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si</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geamurile</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sunt</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mentinute</a:t>
                      </a:r>
                      <a:r>
                        <a:rPr lang="en-US" sz="1200" baseline="0" dirty="0" smtClean="0">
                          <a:effectLst/>
                          <a:latin typeface="Calibri" panose="020F0502020204030204" pitchFamily="34" charset="0"/>
                        </a:rPr>
                        <a:t> </a:t>
                      </a:r>
                      <a:r>
                        <a:rPr lang="en-US" sz="1200" baseline="0" dirty="0" err="1" smtClean="0">
                          <a:effectLst/>
                          <a:latin typeface="Calibri" panose="020F0502020204030204" pitchFamily="34" charset="0"/>
                        </a:rPr>
                        <a:t>inchise</a:t>
                      </a:r>
                      <a:endParaRPr lang="en-US" sz="1200" baseline="0" dirty="0" smtClean="0">
                        <a:effectLst/>
                        <a:latin typeface="Calibri" panose="020F0502020204030204" pitchFamily="34" charset="0"/>
                      </a:endParaRPr>
                    </a:p>
                    <a:p>
                      <a:endParaRPr lang="en-US" sz="1200" dirty="0"/>
                    </a:p>
                  </a:txBody>
                  <a:tcPr marL="59312" marR="59312" marT="0" marB="0"/>
                </a:tc>
                <a:tc>
                  <a:txBody>
                    <a:bodyPr/>
                    <a:lstStyle/>
                    <a:p>
                      <a:r>
                        <a:rPr lang="en-US" sz="1200" dirty="0" smtClean="0"/>
                        <a:t>-</a:t>
                      </a:r>
                      <a:endParaRPr lang="ro-RO" sz="1200" dirty="0"/>
                    </a:p>
                  </a:txBody>
                  <a:tcPr marL="59312" marR="59312" marT="0" marB="0"/>
                </a:tc>
              </a:tr>
            </a:tbl>
          </a:graphicData>
        </a:graphic>
      </p:graphicFrame>
    </p:spTree>
    <p:extLst>
      <p:ext uri="{BB962C8B-B14F-4D97-AF65-F5344CB8AC3E}">
        <p14:creationId xmlns:p14="http://schemas.microsoft.com/office/powerpoint/2010/main" val="2056912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40047720"/>
              </p:ext>
            </p:extLst>
          </p:nvPr>
        </p:nvGraphicFramePr>
        <p:xfrm>
          <a:off x="304800" y="209551"/>
          <a:ext cx="8534400" cy="2813684"/>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smtClean="0"/>
                        <a:t>EMISII DE ZGOMOT</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BAT 17.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În</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vederea</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reducerii</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la</a:t>
                      </a:r>
                      <a:r>
                        <a:rPr lang="en-US" sz="1200" b="1" spc="10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minimum</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a</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emisiilor</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9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zgomot</a:t>
                      </a:r>
                      <a:r>
                        <a:rPr lang="en-US" sz="1200" b="1" spc="1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5" dirty="0" err="1" smtClean="0">
                          <a:solidFill>
                            <a:schemeClr val="tx1"/>
                          </a:solidFill>
                          <a:effectLst>
                            <a:outerShdw blurRad="38100" dist="38100" dir="2700000" algn="tl">
                              <a:srgbClr val="000000">
                                <a:alpha val="43137"/>
                              </a:srgbClr>
                            </a:outerShdw>
                          </a:effectLst>
                          <a:latin typeface="Calibri" panose="020F0502020204030204" pitchFamily="34" charset="0"/>
                        </a:rPr>
                        <a:t>provenite</a:t>
                      </a:r>
                      <a:r>
                        <a:rPr lang="en-US" sz="1200" b="1" spc="9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din</a:t>
                      </a:r>
                      <a:r>
                        <a:rPr lang="en-US" sz="1200" b="1" spc="9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procesul</a:t>
                      </a:r>
                      <a:r>
                        <a:rPr lang="en-US" sz="1200" b="1" spc="10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11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producție</a:t>
                      </a:r>
                      <a:r>
                        <a:rPr lang="en-US" sz="1200" b="1" dirty="0" smtClean="0">
                          <a:solidFill>
                            <a:schemeClr val="tx1"/>
                          </a:solidFill>
                          <a:effectLst>
                            <a:outerShdw blurRad="38100" dist="38100" dir="2700000" algn="tl">
                              <a:srgbClr val="000000">
                                <a:alpha val="43137"/>
                              </a:srgbClr>
                            </a:outerShdw>
                          </a:effectLst>
                          <a:latin typeface="Calibri" panose="020F0502020204030204" pitchFamily="34" charset="0"/>
                        </a:rPr>
                        <a:t>,</a:t>
                      </a:r>
                      <a:r>
                        <a:rPr lang="en-US" sz="1200" b="1" spc="5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20" dirty="0" smtClean="0">
                          <a:solidFill>
                            <a:schemeClr val="tx1"/>
                          </a:solidFill>
                          <a:effectLst>
                            <a:outerShdw blurRad="38100" dist="38100" dir="2700000" algn="tl">
                              <a:srgbClr val="000000">
                                <a:alpha val="43137"/>
                              </a:srgbClr>
                            </a:outerShdw>
                          </a:effectLst>
                          <a:latin typeface="Calibri" panose="020F0502020204030204" pitchFamily="34" charset="0"/>
                        </a:rPr>
                        <a:t>BA</a:t>
                      </a:r>
                      <a:r>
                        <a:rPr lang="en-US" sz="1200" b="1" spc="-25" dirty="0" smtClean="0">
                          <a:solidFill>
                            <a:schemeClr val="tx1"/>
                          </a:solidFill>
                          <a:effectLst>
                            <a:outerShdw blurRad="38100" dist="38100" dir="2700000" algn="tl">
                              <a:srgbClr val="000000">
                                <a:alpha val="43137"/>
                              </a:srgbClr>
                            </a:outerShdw>
                          </a:effectLst>
                          <a:latin typeface="Calibri" panose="020F0502020204030204" pitchFamily="34" charset="0"/>
                        </a:rPr>
                        <a:t>T</a:t>
                      </a:r>
                      <a:r>
                        <a:rPr lang="en-US" sz="1200" b="1" spc="-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constă</a:t>
                      </a:r>
                      <a:r>
                        <a:rPr lang="en-US" sz="1200" b="1" spc="55"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în</a:t>
                      </a:r>
                      <a:r>
                        <a:rPr lang="en-US" sz="1200" b="1" spc="5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utilizarea</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unei</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dirty="0" err="1" smtClean="0">
                          <a:solidFill>
                            <a:schemeClr val="tx1"/>
                          </a:solidFill>
                          <a:effectLst>
                            <a:outerShdw blurRad="38100" dist="38100" dir="2700000" algn="tl">
                              <a:srgbClr val="000000">
                                <a:alpha val="43137"/>
                              </a:srgbClr>
                            </a:outerShdw>
                          </a:effectLst>
                          <a:latin typeface="Calibri" panose="020F0502020204030204" pitchFamily="34" charset="0"/>
                        </a:rPr>
                        <a:t>combinații</a:t>
                      </a:r>
                      <a:r>
                        <a:rPr lang="en-US" sz="1200" b="1" spc="5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ro-RO" sz="1200" b="1" spc="0" dirty="0" smtClean="0">
                          <a:solidFill>
                            <a:schemeClr val="tx1"/>
                          </a:solidFill>
                          <a:effectLst>
                            <a:outerShdw blurRad="38100" dist="38100" dir="2700000" algn="tl">
                              <a:srgbClr val="000000">
                                <a:alpha val="43137"/>
                              </a:srgbClr>
                            </a:outerShdw>
                          </a:effectLst>
                          <a:latin typeface="Calibri" panose="020F0502020204030204" pitchFamily="34" charset="0"/>
                        </a:rPr>
                        <a:t>de</a:t>
                      </a:r>
                      <a:r>
                        <a:rPr lang="en-US" sz="1200" b="1" spc="60"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n-US" sz="1200" b="1" spc="-10" dirty="0" err="1" smtClean="0">
                          <a:solidFill>
                            <a:schemeClr val="tx1"/>
                          </a:solidFill>
                          <a:effectLst>
                            <a:outerShdw blurRad="38100" dist="38100" dir="2700000" algn="tl">
                              <a:srgbClr val="000000">
                                <a:alpha val="43137"/>
                              </a:srgbClr>
                            </a:outerShdw>
                          </a:effectLst>
                          <a:latin typeface="Calibri" panose="020F0502020204030204" pitchFamily="34" charset="0"/>
                        </a:rPr>
                        <a:t>te</a:t>
                      </a:r>
                      <a:r>
                        <a:rPr lang="en-US" sz="1200" b="1" spc="-5" dirty="0" err="1" smtClean="0">
                          <a:solidFill>
                            <a:schemeClr val="tx1"/>
                          </a:solidFill>
                          <a:effectLst>
                            <a:outerShdw blurRad="38100" dist="38100" dir="2700000" algn="tl">
                              <a:srgbClr val="000000">
                                <a:alpha val="43137"/>
                              </a:srgbClr>
                            </a:outerShdw>
                          </a:effectLst>
                          <a:latin typeface="Calibri" panose="020F0502020204030204" pitchFamily="34" charset="0"/>
                        </a:rPr>
                        <a:t>hnici</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eaLnBrk="0" hangingPunct="0">
                        <a:lnSpc>
                          <a:spcPct val="107000"/>
                        </a:lnSpc>
                        <a:spcAft>
                          <a:spcPts val="0"/>
                        </a:spcAft>
                        <a:tabLst>
                          <a:tab pos="5850890" algn="l"/>
                        </a:tabLst>
                      </a:pPr>
                      <a:r>
                        <a:rPr lang="en-US" sz="1200" b="0" spc="-5" dirty="0" err="1">
                          <a:solidFill>
                            <a:schemeClr val="tx1"/>
                          </a:solidFill>
                          <a:effectLst/>
                          <a:latin typeface="Calibri" panose="020F0502020204030204" pitchFamily="34" charset="0"/>
                        </a:rPr>
                        <a:t>Împrejmuirea</a:t>
                      </a:r>
                      <a:r>
                        <a:rPr lang="en-US" sz="1200" b="0" spc="35"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echi</a:t>
                      </a:r>
                      <a:r>
                        <a:rPr lang="en-US" sz="1200" b="0" spc="-5" dirty="0" err="1">
                          <a:solidFill>
                            <a:schemeClr val="tx1"/>
                          </a:solidFill>
                          <a:effectLst/>
                          <a:latin typeface="Calibri" panose="020F0502020204030204" pitchFamily="34" charset="0"/>
                        </a:rPr>
                        <a:t>pamen</a:t>
                      </a:r>
                      <a:r>
                        <a:rPr lang="en-US" sz="1200" b="0" spc="-10" dirty="0" err="1">
                          <a:solidFill>
                            <a:schemeClr val="tx1"/>
                          </a:solidFill>
                          <a:effectLst/>
                          <a:latin typeface="Calibri" panose="020F0502020204030204" pitchFamily="34" charset="0"/>
                        </a:rPr>
                        <a:t>te</a:t>
                      </a:r>
                      <a:r>
                        <a:rPr lang="en-US" sz="1200" b="0" spc="-5" dirty="0" err="1">
                          <a:solidFill>
                            <a:schemeClr val="tx1"/>
                          </a:solidFill>
                          <a:effectLst/>
                          <a:latin typeface="Calibri" panose="020F0502020204030204" pitchFamily="34" charset="0"/>
                        </a:rPr>
                        <a:t>lor</a:t>
                      </a:r>
                      <a:r>
                        <a:rPr lang="en-US" sz="1200" b="0" spc="8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spc="8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unităților</a:t>
                      </a:r>
                      <a:r>
                        <a:rPr lang="en-US" sz="1200" b="0" spc="90"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genera</a:t>
                      </a:r>
                      <a:r>
                        <a:rPr lang="en-US" sz="1200" b="0" spc="-5" dirty="0" err="1">
                          <a:solidFill>
                            <a:schemeClr val="tx1"/>
                          </a:solidFill>
                          <a:effectLst/>
                          <a:latin typeface="Calibri" panose="020F0502020204030204" pitchFamily="34" charset="0"/>
                        </a:rPr>
                        <a:t>toar</a:t>
                      </a:r>
                      <a:r>
                        <a:rPr lang="en-US" sz="1200" b="0" spc="-10" dirty="0" err="1">
                          <a:solidFill>
                            <a:schemeClr val="tx1"/>
                          </a:solidFill>
                          <a:effectLst/>
                          <a:latin typeface="Calibri" panose="020F0502020204030204" pitchFamily="34" charset="0"/>
                        </a:rPr>
                        <a:t>e</a:t>
                      </a:r>
                      <a:r>
                        <a:rPr lang="en-US" sz="1200" b="0" spc="30"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de</a:t>
                      </a:r>
                      <a:r>
                        <a:rPr lang="en-US" sz="1200" b="0" spc="3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zgomot</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3706" marR="63706" marT="0" marB="0"/>
                </a:tc>
                <a:tc gridSpan="3">
                  <a:txBody>
                    <a:bodyPr/>
                    <a:lstStyle/>
                    <a:p>
                      <a:pPr>
                        <a:lnSpc>
                          <a:spcPct val="107000"/>
                        </a:lnSpc>
                        <a:spcAft>
                          <a:spcPts val="0"/>
                        </a:spcAft>
                      </a:pPr>
                      <a:r>
                        <a:rPr lang="ro-RO" sz="1200" dirty="0" smtClean="0">
                          <a:effectLst/>
                          <a:latin typeface="Calibri" panose="020F0502020204030204" pitchFamily="34" charset="0"/>
                        </a:rPr>
                        <a:t>Echipamente </a:t>
                      </a:r>
                      <a:r>
                        <a:rPr lang="ro-RO" sz="1200" dirty="0">
                          <a:effectLst/>
                          <a:latin typeface="Calibri" panose="020F0502020204030204" pitchFamily="34" charset="0"/>
                        </a:rPr>
                        <a:t>generatoare de zgomot – pompe, ventilatoare sunt </a:t>
                      </a:r>
                      <a:r>
                        <a:rPr lang="ro-RO" sz="1200" dirty="0" smtClean="0">
                          <a:effectLst/>
                          <a:latin typeface="Calibri" panose="020F0502020204030204" pitchFamily="34" charset="0"/>
                        </a:rPr>
                        <a:t>amplasate </a:t>
                      </a:r>
                      <a:r>
                        <a:rPr lang="ro-RO" sz="1200" dirty="0">
                          <a:effectLst/>
                          <a:latin typeface="Calibri" panose="020F0502020204030204" pitchFamily="34" charset="0"/>
                        </a:rPr>
                        <a:t>in </a:t>
                      </a:r>
                      <a:r>
                        <a:rPr lang="ro-RO" sz="1200" dirty="0" smtClean="0">
                          <a:effectLst/>
                          <a:latin typeface="Calibri" panose="020F0502020204030204" pitchFamily="34" charset="0"/>
                        </a:rPr>
                        <a:t>hala</a:t>
                      </a:r>
                      <a:r>
                        <a:rPr lang="en-US" sz="1200" dirty="0" smtClean="0">
                          <a:effectLst/>
                          <a:latin typeface="Calibri" panose="020F0502020204030204" pitchFamily="34" charset="0"/>
                        </a:rPr>
                        <a:t> </a:t>
                      </a:r>
                      <a:r>
                        <a:rPr lang="en-US" sz="1200" dirty="0" err="1" smtClean="0">
                          <a:effectLst/>
                          <a:latin typeface="Calibri" panose="020F0502020204030204" pitchFamily="34" charset="0"/>
                        </a:rPr>
                        <a:t>inchisa</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L="59312" marR="59312" marT="0" marB="0"/>
                </a:tc>
                <a:tc hMerge="1">
                  <a:txBody>
                    <a:bodyPr/>
                    <a:lstStyle/>
                    <a:p>
                      <a:endParaRPr lang="ro-RO" sz="1200" dirty="0"/>
                    </a:p>
                  </a:txBody>
                  <a:tcPr marL="59312" marR="59312" marT="0" marB="0"/>
                </a:tc>
              </a:tr>
              <a:tr h="435102">
                <a:tc>
                  <a:txBody>
                    <a:bodyPr/>
                    <a:lstStyle/>
                    <a:p>
                      <a:pPr eaLnBrk="0" hangingPunct="0">
                        <a:lnSpc>
                          <a:spcPct val="107000"/>
                        </a:lnSpc>
                        <a:spcAft>
                          <a:spcPts val="0"/>
                        </a:spcAft>
                        <a:tabLst>
                          <a:tab pos="5850890" algn="l"/>
                        </a:tabLst>
                      </a:pPr>
                      <a:r>
                        <a:rPr lang="en-US" sz="1200" b="0" dirty="0" err="1">
                          <a:solidFill>
                            <a:schemeClr val="tx1"/>
                          </a:solidFill>
                          <a:effectLst/>
                          <a:latin typeface="Calibri" panose="020F0502020204030204" pitchFamily="34" charset="0"/>
                        </a:rPr>
                        <a:t>Utilizarea</a:t>
                      </a:r>
                      <a:r>
                        <a:rPr lang="en-US" sz="1200" b="0" spc="5"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ech</a:t>
                      </a:r>
                      <a:r>
                        <a:rPr lang="en-US" sz="1200" b="0" spc="-5" dirty="0" err="1">
                          <a:solidFill>
                            <a:schemeClr val="tx1"/>
                          </a:solidFill>
                          <a:effectLst/>
                          <a:latin typeface="Calibri" panose="020F0502020204030204" pitchFamily="34" charset="0"/>
                        </a:rPr>
                        <a:t>ipamentelor</a:t>
                      </a:r>
                      <a:r>
                        <a:rPr lang="en-US" sz="1200" b="0" spc="-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silențioase</a:t>
                      </a:r>
                      <a:r>
                        <a:rPr lang="en-US" sz="1200" b="0" spc="1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dirty="0">
                          <a:solidFill>
                            <a:schemeClr val="tx1"/>
                          </a:solidFill>
                          <a:effectLst/>
                          <a:latin typeface="Calibri" panose="020F0502020204030204" pitchFamily="34" charset="0"/>
                        </a:rPr>
                        <a:t> a </a:t>
                      </a:r>
                      <a:r>
                        <a:rPr lang="en-US" sz="1200" b="0" dirty="0" err="1">
                          <a:solidFill>
                            <a:schemeClr val="tx1"/>
                          </a:solidFill>
                          <a:effectLst/>
                          <a:latin typeface="Calibri" panose="020F0502020204030204" pitchFamily="34" charset="0"/>
                        </a:rPr>
                        <a:t>reductoarelor</a:t>
                      </a:r>
                      <a:r>
                        <a:rPr lang="en-US" sz="1200" b="0" spc="-5"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de</a:t>
                      </a:r>
                      <a:r>
                        <a:rPr lang="en-US" sz="1200" b="0" spc="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zgomot</a:t>
                      </a:r>
                      <a:r>
                        <a:rPr lang="en-US" sz="1200" b="0" spc="11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montate</a:t>
                      </a:r>
                      <a:r>
                        <a:rPr lang="en-US" sz="1200" b="0" spc="-25"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pe</a:t>
                      </a:r>
                      <a:r>
                        <a:rPr lang="en-US" sz="1200" b="0" spc="-10" dirty="0">
                          <a:solidFill>
                            <a:schemeClr val="tx1"/>
                          </a:solidFill>
                          <a:effectLst/>
                          <a:latin typeface="Calibri" panose="020F0502020204030204" pitchFamily="34" charset="0"/>
                        </a:rPr>
                        <a:t> </a:t>
                      </a:r>
                      <a:r>
                        <a:rPr lang="en-US" sz="1200" b="0" spc="-10" dirty="0" err="1">
                          <a:solidFill>
                            <a:schemeClr val="tx1"/>
                          </a:solidFill>
                          <a:effectLst/>
                          <a:latin typeface="Calibri" panose="020F0502020204030204" pitchFamily="34" charset="0"/>
                        </a:rPr>
                        <a:t>echipamente</a:t>
                      </a:r>
                      <a:r>
                        <a:rPr lang="en-US" sz="1200" b="0" spc="-2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și</a:t>
                      </a:r>
                      <a:r>
                        <a:rPr lang="en-US" sz="1200" b="0" spc="-1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duct</a:t>
                      </a:r>
                      <a:r>
                        <a:rPr lang="en-US" sz="1200" b="0" spc="-10" dirty="0" err="1">
                          <a:solidFill>
                            <a:schemeClr val="tx1"/>
                          </a:solidFill>
                          <a:effectLst/>
                          <a:latin typeface="Calibri" panose="020F0502020204030204" pitchFamily="34" charset="0"/>
                        </a:rPr>
                        <a:t>e</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3706" marR="63706" marT="0" marB="0"/>
                </a:tc>
                <a:tc>
                  <a:txBody>
                    <a:bodyPr/>
                    <a:lstStyle/>
                    <a:p>
                      <a:pPr>
                        <a:lnSpc>
                          <a:spcPct val="107000"/>
                        </a:lnSpc>
                        <a:spcAft>
                          <a:spcPts val="0"/>
                        </a:spcAft>
                      </a:pPr>
                      <a:r>
                        <a:rPr lang="en-US" sz="1200" b="0" dirty="0" smtClean="0">
                          <a:effectLst/>
                          <a:latin typeface="Calibri" panose="020F0502020204030204" pitchFamily="34" charset="0"/>
                        </a:rPr>
                        <a:t>S</a:t>
                      </a:r>
                      <a:r>
                        <a:rPr lang="ro-RO" sz="1200" b="0" dirty="0" smtClean="0">
                          <a:effectLst/>
                          <a:latin typeface="Calibri" panose="020F0502020204030204" pitchFamily="34" charset="0"/>
                        </a:rPr>
                        <a:t>-a montat un atenuator de zgomot pe conducta de abur de la masina de hartie MH7</a:t>
                      </a:r>
                      <a:endParaRPr lang="ro-RO"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r>
                        <a:rPr lang="en-US" sz="1200" dirty="0" smtClean="0"/>
                        <a:t>-</a:t>
                      </a:r>
                      <a:endParaRPr lang="en-US" sz="1200" dirty="0"/>
                    </a:p>
                  </a:txBody>
                  <a:tcPr marL="59312" marR="59312" marT="0" marB="0"/>
                </a:tc>
                <a:tc>
                  <a:txBody>
                    <a:bodyPr/>
                    <a:lstStyle/>
                    <a:p>
                      <a:r>
                        <a:rPr lang="en-US" sz="1200" dirty="0" smtClean="0"/>
                        <a:t>-</a:t>
                      </a:r>
                      <a:endParaRPr lang="ro-RO" sz="1200" dirty="0"/>
                    </a:p>
                  </a:txBody>
                  <a:tcPr marL="59312" marR="59312" marT="0" marB="0"/>
                </a:tc>
              </a:tr>
              <a:tr h="435102">
                <a:tc>
                  <a:txBody>
                    <a:bodyPr/>
                    <a:lstStyle/>
                    <a:p>
                      <a:pPr eaLnBrk="0" hangingPunct="0">
                        <a:lnSpc>
                          <a:spcPct val="107000"/>
                        </a:lnSpc>
                        <a:spcAft>
                          <a:spcPts val="0"/>
                        </a:spcAft>
                        <a:tabLst>
                          <a:tab pos="5850890" algn="l"/>
                        </a:tabLst>
                      </a:pPr>
                      <a:r>
                        <a:rPr lang="en-US" sz="1200" b="0" dirty="0" err="1">
                          <a:solidFill>
                            <a:schemeClr val="tx1"/>
                          </a:solidFill>
                          <a:effectLst/>
                          <a:latin typeface="Calibri" panose="020F0502020204030204" pitchFamily="34" charset="0"/>
                        </a:rPr>
                        <a:t>Izolarea</a:t>
                      </a:r>
                      <a:r>
                        <a:rPr lang="en-US" sz="1200" b="0" dirty="0">
                          <a:solidFill>
                            <a:schemeClr val="tx1"/>
                          </a:solidFill>
                          <a:effectLst/>
                          <a:latin typeface="Calibri" panose="020F0502020204030204" pitchFamily="34" charset="0"/>
                        </a:rPr>
                        <a:t>  </a:t>
                      </a:r>
                      <a:r>
                        <a:rPr lang="en-US" sz="1200" b="0" spc="-5" dirty="0" err="1">
                          <a:solidFill>
                            <a:schemeClr val="tx1"/>
                          </a:solidFill>
                          <a:effectLst/>
                          <a:latin typeface="Calibri" panose="020F0502020204030204" pitchFamily="34" charset="0"/>
                        </a:rPr>
                        <a:t>fonică</a:t>
                      </a:r>
                      <a:r>
                        <a:rPr lang="en-US" sz="1200" b="0" dirty="0">
                          <a:solidFill>
                            <a:schemeClr val="tx1"/>
                          </a:solidFill>
                          <a:effectLst/>
                          <a:latin typeface="Calibri" panose="020F0502020204030204" pitchFamily="34" charset="0"/>
                        </a:rPr>
                        <a:t> </a:t>
                      </a:r>
                      <a:r>
                        <a:rPr lang="en-US" sz="1200" b="0" spc="10" dirty="0">
                          <a:solidFill>
                            <a:schemeClr val="tx1"/>
                          </a:solidFill>
                          <a:effectLst/>
                          <a:latin typeface="Calibri" panose="020F0502020204030204" pitchFamily="34" charset="0"/>
                        </a:rPr>
                        <a:t> </a:t>
                      </a:r>
                      <a:r>
                        <a:rPr lang="en-US" sz="1200" b="0" dirty="0">
                          <a:solidFill>
                            <a:schemeClr val="tx1"/>
                          </a:solidFill>
                          <a:effectLst/>
                          <a:latin typeface="Calibri" panose="020F0502020204030204" pitchFamily="34" charset="0"/>
                        </a:rPr>
                        <a:t>a</a:t>
                      </a:r>
                      <a:r>
                        <a:rPr lang="en-US" sz="1200" b="0" spc="22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clădirilor</a:t>
                      </a:r>
                      <a:endParaRPr lang="ro-RO" sz="1200" b="0" dirty="0">
                        <a:solidFill>
                          <a:schemeClr val="tx1"/>
                        </a:solidFill>
                        <a:effectLst/>
                        <a:latin typeface="Calibri" panose="020F0502020204030204" pitchFamily="34" charset="0"/>
                        <a:ea typeface="Times New Roman" panose="02020603050405020304" pitchFamily="18" charset="0"/>
                      </a:endParaRPr>
                    </a:p>
                  </a:txBody>
                  <a:tcPr marL="63706" marR="63706" marT="0" marB="0"/>
                </a:tc>
                <a:tc>
                  <a:txBody>
                    <a:bodyPr/>
                    <a:lstStyle/>
                    <a:p>
                      <a:pPr>
                        <a:lnSpc>
                          <a:spcPct val="107000"/>
                        </a:lnSpc>
                        <a:spcAft>
                          <a:spcPts val="0"/>
                        </a:spcAft>
                      </a:pPr>
                      <a:r>
                        <a:rPr lang="en-US" sz="1200" dirty="0" smtClean="0">
                          <a:effectLst/>
                          <a:latin typeface="Calibri" panose="020F0502020204030204" pitchFamily="34" charset="0"/>
                        </a:rPr>
                        <a:t>S-a</a:t>
                      </a:r>
                      <a:r>
                        <a:rPr lang="ro-RO" sz="1200" dirty="0" smtClean="0">
                          <a:effectLst/>
                          <a:latin typeface="Calibri" panose="020F0502020204030204" pitchFamily="34" charset="0"/>
                        </a:rPr>
                        <a:t> </a:t>
                      </a:r>
                      <a:r>
                        <a:rPr lang="ro-RO" sz="1200" dirty="0">
                          <a:effectLst/>
                          <a:latin typeface="Calibri" panose="020F0502020204030204" pitchFamily="34" charset="0"/>
                        </a:rPr>
                        <a:t>realizat izolarea sectiei de converting si a statiei de epurare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706" marR="63706" marT="0" marB="0"/>
                </a:tc>
                <a:tc>
                  <a:txBody>
                    <a:bodyPr/>
                    <a:lstStyle/>
                    <a:p>
                      <a:r>
                        <a:rPr lang="en-US" sz="1200" dirty="0" err="1" smtClean="0"/>
                        <a:t>Sunt</a:t>
                      </a:r>
                      <a:r>
                        <a:rPr lang="en-US" sz="1200" baseline="0" dirty="0" smtClean="0"/>
                        <a:t> </a:t>
                      </a:r>
                      <a:r>
                        <a:rPr lang="en-US" sz="1200" baseline="0" dirty="0" err="1" smtClean="0"/>
                        <a:t>cladiri</a:t>
                      </a:r>
                      <a:r>
                        <a:rPr lang="en-US" sz="1200" baseline="0" dirty="0" smtClean="0"/>
                        <a:t> </a:t>
                      </a:r>
                      <a:r>
                        <a:rPr lang="en-US" sz="1200" baseline="0" dirty="0" err="1" smtClean="0"/>
                        <a:t>noi</a:t>
                      </a:r>
                      <a:r>
                        <a:rPr lang="en-US" sz="1200" baseline="0" dirty="0" smtClean="0"/>
                        <a:t>, </a:t>
                      </a:r>
                      <a:r>
                        <a:rPr lang="en-US" sz="1200" baseline="0" dirty="0" err="1" smtClean="0"/>
                        <a:t>izolate</a:t>
                      </a:r>
                      <a:r>
                        <a:rPr lang="en-US" sz="1200" baseline="0" dirty="0" smtClean="0"/>
                        <a:t> </a:t>
                      </a:r>
                      <a:r>
                        <a:rPr lang="en-US" sz="1200" baseline="0" dirty="0" err="1" smtClean="0"/>
                        <a:t>fonic</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Sunt</a:t>
                      </a:r>
                      <a:r>
                        <a:rPr lang="en-US" sz="1200" baseline="0" dirty="0" smtClean="0"/>
                        <a:t> </a:t>
                      </a:r>
                      <a:r>
                        <a:rPr lang="en-US" sz="1200" baseline="0" dirty="0" err="1" smtClean="0"/>
                        <a:t>cladiri</a:t>
                      </a:r>
                      <a:r>
                        <a:rPr lang="en-US" sz="1200" baseline="0" dirty="0" smtClean="0"/>
                        <a:t> </a:t>
                      </a:r>
                      <a:r>
                        <a:rPr lang="en-US" sz="1200" baseline="0" dirty="0" err="1" smtClean="0"/>
                        <a:t>noi</a:t>
                      </a:r>
                      <a:r>
                        <a:rPr lang="en-US" sz="1200" baseline="0" dirty="0" smtClean="0"/>
                        <a:t>, </a:t>
                      </a:r>
                      <a:r>
                        <a:rPr lang="en-US" sz="1200" baseline="0" dirty="0" err="1" smtClean="0"/>
                        <a:t>izolate</a:t>
                      </a:r>
                      <a:r>
                        <a:rPr lang="en-US" sz="1200" baseline="0" dirty="0" smtClean="0"/>
                        <a:t> </a:t>
                      </a:r>
                      <a:r>
                        <a:rPr lang="en-US" sz="1200" baseline="0" dirty="0" err="1" smtClean="0"/>
                        <a:t>fonic</a:t>
                      </a:r>
                      <a:endParaRPr lang="ro-RO" sz="1200" dirty="0"/>
                    </a:p>
                  </a:txBody>
                  <a:tcPr marL="59312" marR="59312" marT="0" marB="0"/>
                </a:tc>
              </a:tr>
            </a:tbl>
          </a:graphicData>
        </a:graphic>
      </p:graphicFrame>
    </p:spTree>
    <p:extLst>
      <p:ext uri="{BB962C8B-B14F-4D97-AF65-F5344CB8AC3E}">
        <p14:creationId xmlns:p14="http://schemas.microsoft.com/office/powerpoint/2010/main" val="2018911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7318748"/>
              </p:ext>
            </p:extLst>
          </p:nvPr>
        </p:nvGraphicFramePr>
        <p:xfrm>
          <a:off x="304800" y="209551"/>
          <a:ext cx="8534400" cy="4739639"/>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en-US" dirty="0" err="1" smtClean="0"/>
                        <a:t>Dezafectare</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marL="0" marR="0" eaLnBrk="0" hangingPunct="0">
                        <a:spcBef>
                          <a:spcPts val="0"/>
                        </a:spcBef>
                        <a:spcAft>
                          <a:spcPts val="0"/>
                        </a:spcAft>
                        <a:tabLst>
                          <a:tab pos="5850890" algn="l"/>
                        </a:tabLst>
                      </a:pPr>
                      <a:r>
                        <a:rPr lang="en-US" sz="1200" dirty="0" err="1">
                          <a:effectLst/>
                          <a:latin typeface="+mj-lt"/>
                          <a:ea typeface="Times New Roman" panose="02020603050405020304" pitchFamily="18" charset="0"/>
                          <a:cs typeface="Calibri" panose="020F0502020204030204" pitchFamily="34" charset="0"/>
                        </a:rPr>
                        <a:t>Asigurarea</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că</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rezervoarele</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și</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conductele</a:t>
                      </a:r>
                      <a:r>
                        <a:rPr lang="en-US" sz="1200" spc="1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subterane</a:t>
                      </a:r>
                      <a:r>
                        <a:rPr lang="en-US" sz="1200" spc="13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fie</a:t>
                      </a:r>
                      <a:r>
                        <a:rPr lang="en-US" sz="1200" spc="13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sunt</a:t>
                      </a:r>
                      <a:r>
                        <a:rPr lang="en-US" sz="1200" spc="12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evitate</a:t>
                      </a:r>
                      <a:r>
                        <a:rPr lang="en-US" sz="1200" spc="12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a:t>
                      </a:r>
                      <a:r>
                        <a:rPr lang="en-US" sz="1200" spc="140"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f</a:t>
                      </a:r>
                      <a:r>
                        <a:rPr lang="en-US" sz="1200" spc="-10" dirty="0" err="1">
                          <a:effectLst/>
                          <a:latin typeface="+mj-lt"/>
                          <a:ea typeface="Times New Roman" panose="02020603050405020304" pitchFamily="18" charset="0"/>
                          <a:cs typeface="Calibri" panose="020F0502020204030204" pitchFamily="34" charset="0"/>
                        </a:rPr>
                        <a:t>aza</a:t>
                      </a:r>
                      <a:r>
                        <a:rPr lang="en-US" sz="1200" spc="14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de</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proiectare</a:t>
                      </a:r>
                      <a:r>
                        <a:rPr lang="en-US" sz="1200" dirty="0">
                          <a:effectLst/>
                          <a:latin typeface="+mj-lt"/>
                          <a:ea typeface="Times New Roman" panose="02020603050405020304" pitchFamily="18" charset="0"/>
                          <a:cs typeface="Calibri" panose="020F0502020204030204" pitchFamily="34" charset="0"/>
                        </a:rPr>
                        <a:t>,</a:t>
                      </a:r>
                      <a:r>
                        <a:rPr lang="en-US" sz="1200" spc="13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fie</a:t>
                      </a:r>
                      <a:r>
                        <a:rPr lang="en-US" sz="1200" spc="130"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amplasar</a:t>
                      </a:r>
                      <a:r>
                        <a:rPr lang="en-US" sz="1200" spc="-10" dirty="0" err="1">
                          <a:effectLst/>
                          <a:latin typeface="+mj-lt"/>
                          <a:ea typeface="Times New Roman" panose="02020603050405020304" pitchFamily="18" charset="0"/>
                          <a:cs typeface="Calibri" panose="020F0502020204030204" pitchFamily="34" charset="0"/>
                        </a:rPr>
                        <a:t>ea</a:t>
                      </a:r>
                      <a:r>
                        <a:rPr lang="en-US" sz="1200" spc="15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lor</a:t>
                      </a:r>
                      <a:r>
                        <a:rPr lang="en-US" sz="1200" spc="13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geografică</a:t>
                      </a:r>
                      <a:r>
                        <a:rPr lang="en-US" sz="1200" spc="14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este</a:t>
                      </a:r>
                      <a:r>
                        <a:rPr lang="en-US" sz="1200" spc="12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bine</a:t>
                      </a:r>
                      <a:r>
                        <a:rPr lang="en-US" sz="1200" spc="13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cunoscută</a:t>
                      </a:r>
                      <a:r>
                        <a:rPr lang="en-US" sz="1200" spc="14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și</a:t>
                      </a:r>
                      <a:r>
                        <a:rPr lang="en-US" sz="1200" spc="13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documentată</a:t>
                      </a:r>
                      <a:endParaRPr lang="en-US" sz="1200" dirty="0">
                        <a:effectLst/>
                        <a:latin typeface="+mj-lt"/>
                        <a:ea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ro-RO" sz="1200" dirty="0" smtClean="0">
                          <a:effectLst/>
                          <a:latin typeface="+mj-lt"/>
                          <a:ea typeface="Calibri" panose="020F0502020204030204" pitchFamily="34" charset="0"/>
                          <a:cs typeface="Arial" panose="020B0604020202020204" pitchFamily="34" charset="0"/>
                        </a:rPr>
                        <a:t>A</a:t>
                      </a:r>
                      <a:r>
                        <a:rPr lang="ro-RO" sz="1200" spc="-5" dirty="0" smtClean="0">
                          <a:effectLst/>
                          <a:latin typeface="+mj-lt"/>
                          <a:ea typeface="Calibri" panose="020F0502020204030204" pitchFamily="34" charset="0"/>
                          <a:cs typeface="Calibri" panose="020F0502020204030204" pitchFamily="34" charset="0"/>
                        </a:rPr>
                        <a:t>mplasar</a:t>
                      </a:r>
                      <a:r>
                        <a:rPr lang="ro-RO" sz="1200" spc="-10" dirty="0" smtClean="0">
                          <a:effectLst/>
                          <a:latin typeface="+mj-lt"/>
                          <a:ea typeface="Calibri" panose="020F0502020204030204" pitchFamily="34" charset="0"/>
                          <a:cs typeface="Calibri" panose="020F0502020204030204" pitchFamily="34" charset="0"/>
                        </a:rPr>
                        <a:t>ea</a:t>
                      </a:r>
                      <a:r>
                        <a:rPr lang="ro-RO" sz="1200" spc="155" dirty="0" smtClean="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geografică a </a:t>
                      </a:r>
                      <a:r>
                        <a:rPr lang="ro-RO" sz="1200" dirty="0" smtClean="0">
                          <a:effectLst/>
                          <a:latin typeface="+mj-lt"/>
                          <a:ea typeface="Calibri" panose="020F0502020204030204" pitchFamily="34" charset="0"/>
                          <a:cs typeface="Calibri" panose="020F0502020204030204" pitchFamily="34" charset="0"/>
                        </a:rPr>
                        <a:t>rezervoarel</a:t>
                      </a:r>
                      <a:r>
                        <a:rPr lang="en-US" sz="1200" dirty="0" smtClean="0">
                          <a:effectLst/>
                          <a:latin typeface="+mj-lt"/>
                          <a:ea typeface="Calibri" panose="020F0502020204030204" pitchFamily="34" charset="0"/>
                          <a:cs typeface="Calibri" panose="020F0502020204030204" pitchFamily="34" charset="0"/>
                        </a:rPr>
                        <a:t>or</a:t>
                      </a:r>
                      <a:r>
                        <a:rPr lang="ro-RO" sz="1200" spc="135" dirty="0" smtClean="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și</a:t>
                      </a:r>
                      <a:r>
                        <a:rPr lang="ro-RO" sz="1200" spc="135" dirty="0">
                          <a:effectLst/>
                          <a:latin typeface="+mj-lt"/>
                          <a:ea typeface="Calibri" panose="020F0502020204030204" pitchFamily="34" charset="0"/>
                          <a:cs typeface="Calibri" panose="020F0502020204030204" pitchFamily="34" charset="0"/>
                        </a:rPr>
                        <a:t> </a:t>
                      </a:r>
                      <a:r>
                        <a:rPr lang="ro-RO" sz="1200" dirty="0" smtClean="0">
                          <a:effectLst/>
                          <a:latin typeface="+mj-lt"/>
                          <a:ea typeface="Calibri" panose="020F0502020204030204" pitchFamily="34" charset="0"/>
                          <a:cs typeface="Calibri" panose="020F0502020204030204" pitchFamily="34" charset="0"/>
                        </a:rPr>
                        <a:t>conductel</a:t>
                      </a:r>
                      <a:r>
                        <a:rPr lang="en-US" sz="1200" dirty="0" smtClean="0">
                          <a:effectLst/>
                          <a:latin typeface="+mj-lt"/>
                          <a:ea typeface="Calibri" panose="020F0502020204030204" pitchFamily="34" charset="0"/>
                          <a:cs typeface="Calibri" panose="020F0502020204030204" pitchFamily="34" charset="0"/>
                        </a:rPr>
                        <a:t>or</a:t>
                      </a:r>
                      <a:r>
                        <a:rPr lang="ro-RO" sz="1200" spc="120" dirty="0" smtClean="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subterane</a:t>
                      </a:r>
                      <a:r>
                        <a:rPr lang="ro-RO" sz="1200" spc="14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este</a:t>
                      </a:r>
                      <a:r>
                        <a:rPr lang="ro-RO" sz="1200" spc="12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bine</a:t>
                      </a:r>
                      <a:r>
                        <a:rPr lang="ro-RO" sz="1200" spc="13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cunoscută</a:t>
                      </a:r>
                      <a:r>
                        <a:rPr lang="ro-RO" sz="1200" spc="145"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și</a:t>
                      </a:r>
                      <a:r>
                        <a:rPr lang="ro-RO" sz="1200" spc="135"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documentată, marcată pe un plan al retelelor</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kern="1200" dirty="0">
                        <a:solidFill>
                          <a:schemeClr val="dk1"/>
                        </a:solidFill>
                        <a:effectLst/>
                        <a:latin typeface="+mn-lt"/>
                        <a:ea typeface="Calibri" panose="020F0502020204030204" pitchFamily="34" charset="0"/>
                        <a:cs typeface="Times New Roman" panose="02020603050405020304" pitchFamily="18" charset="0"/>
                      </a:endParaRPr>
                    </a:p>
                  </a:txBody>
                  <a:tcPr marL="59312" marR="59312" marT="0" marB="0"/>
                </a:tc>
                <a:tc hMerge="1">
                  <a:txBody>
                    <a:bodyPr/>
                    <a:lstStyle/>
                    <a:p>
                      <a:endParaRPr lang="ro-RO" sz="1200" dirty="0">
                        <a:latin typeface="+mj-lt"/>
                      </a:endParaRPr>
                    </a:p>
                  </a:txBody>
                  <a:tcPr marL="59312" marR="59312" marT="0" marB="0"/>
                </a:tc>
              </a:tr>
              <a:tr h="435102">
                <a:tc>
                  <a:txBody>
                    <a:bodyPr/>
                    <a:lstStyle/>
                    <a:p>
                      <a:pPr marL="53340" marR="0" eaLnBrk="0" hangingPunct="0">
                        <a:spcBef>
                          <a:spcPts val="0"/>
                        </a:spcBef>
                        <a:spcAft>
                          <a:spcPts val="0"/>
                        </a:spcAft>
                        <a:tabLst>
                          <a:tab pos="5850890" algn="l"/>
                        </a:tabLst>
                      </a:pPr>
                      <a:r>
                        <a:rPr lang="en-US" sz="1200" dirty="0" err="1">
                          <a:effectLst/>
                          <a:latin typeface="+mj-lt"/>
                          <a:ea typeface="Times New Roman" panose="02020603050405020304" pitchFamily="18" charset="0"/>
                          <a:cs typeface="Calibri" panose="020F0502020204030204" pitchFamily="34" charset="0"/>
                        </a:rPr>
                        <a:t>Elaborarea</a:t>
                      </a:r>
                      <a:r>
                        <a:rPr lang="en-US" sz="1200" dirty="0">
                          <a:effectLst/>
                          <a:latin typeface="+mj-lt"/>
                          <a:ea typeface="Times New Roman" panose="02020603050405020304" pitchFamily="18" charset="0"/>
                          <a:cs typeface="Calibri" panose="020F0502020204030204" pitchFamily="34" charset="0"/>
                        </a:rPr>
                        <a:t> </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instrucțiunilor</a:t>
                      </a:r>
                      <a:r>
                        <a:rPr lang="en-US" sz="1200" dirty="0">
                          <a:effectLst/>
                          <a:latin typeface="+mj-lt"/>
                          <a:ea typeface="Times New Roman" panose="02020603050405020304" pitchFamily="18" charset="0"/>
                          <a:cs typeface="Calibri" panose="020F0502020204030204" pitchFamily="34" charset="0"/>
                        </a:rPr>
                        <a:t> </a:t>
                      </a:r>
                      <a:r>
                        <a:rPr lang="en-US" sz="1200" spc="9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pentru</a:t>
                      </a:r>
                      <a:r>
                        <a:rPr lang="en-US" sz="1200" dirty="0">
                          <a:effectLst/>
                          <a:latin typeface="+mj-lt"/>
                          <a:ea typeface="Times New Roman" panose="02020603050405020304" pitchFamily="18" charset="0"/>
                          <a:cs typeface="Calibri" panose="020F0502020204030204" pitchFamily="34" charset="0"/>
                        </a:rPr>
                        <a:t> </a:t>
                      </a:r>
                      <a:r>
                        <a:rPr lang="en-US" sz="1200" spc="7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golirea</a:t>
                      </a:r>
                      <a:r>
                        <a:rPr lang="en-US" sz="1200" dirty="0">
                          <a:effectLst/>
                          <a:latin typeface="+mj-lt"/>
                          <a:ea typeface="Times New Roman" panose="02020603050405020304" pitchFamily="18" charset="0"/>
                          <a:cs typeface="Calibri" panose="020F0502020204030204" pitchFamily="34" charset="0"/>
                        </a:rPr>
                        <a:t> </a:t>
                      </a:r>
                      <a:r>
                        <a:rPr lang="en-US" sz="1200" spc="65"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echipamentelor</a:t>
                      </a:r>
                      <a:r>
                        <a:rPr lang="en-US" sz="1200" spc="-10" dirty="0">
                          <a:effectLst/>
                          <a:latin typeface="+mj-lt"/>
                          <a:ea typeface="Times New Roman" panose="02020603050405020304" pitchFamily="18" charset="0"/>
                          <a:cs typeface="Calibri" panose="020F0502020204030204" pitchFamily="34" charset="0"/>
                        </a:rPr>
                        <a:t>,</a:t>
                      </a:r>
                      <a:r>
                        <a:rPr lang="en-US" sz="1200" dirty="0">
                          <a:effectLst/>
                          <a:latin typeface="+mj-lt"/>
                          <a:ea typeface="Times New Roman" panose="02020603050405020304" pitchFamily="18" charset="0"/>
                          <a:cs typeface="Calibri" panose="020F0502020204030204" pitchFamily="34" charset="0"/>
                        </a:rPr>
                        <a:t> </a:t>
                      </a:r>
                      <a:r>
                        <a:rPr lang="en-US" sz="1200" spc="7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vaselor</a:t>
                      </a:r>
                      <a:r>
                        <a:rPr lang="en-US" sz="1200" dirty="0">
                          <a:effectLst/>
                          <a:latin typeface="+mj-lt"/>
                          <a:ea typeface="Times New Roman" panose="02020603050405020304" pitchFamily="18" charset="0"/>
                          <a:cs typeface="Calibri" panose="020F0502020204030204" pitchFamily="34" charset="0"/>
                        </a:rPr>
                        <a:t> </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și</a:t>
                      </a:r>
                      <a:r>
                        <a:rPr lang="en-US" sz="1200" dirty="0">
                          <a:effectLst/>
                          <a:latin typeface="+mj-lt"/>
                          <a:ea typeface="Times New Roman" panose="02020603050405020304" pitchFamily="18" charset="0"/>
                          <a:cs typeface="Calibri" panose="020F0502020204030204" pitchFamily="34" charset="0"/>
                        </a:rPr>
                        <a:t> </a:t>
                      </a:r>
                      <a:r>
                        <a:rPr lang="en-US" sz="1200" spc="7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instalațiilor</a:t>
                      </a:r>
                      <a:r>
                        <a:rPr lang="en-US" sz="1200" dirty="0">
                          <a:effectLst/>
                          <a:latin typeface="+mj-lt"/>
                          <a:ea typeface="Times New Roman" panose="02020603050405020304" pitchFamily="18" charset="0"/>
                          <a:cs typeface="Calibri" panose="020F0502020204030204" pitchFamily="34" charset="0"/>
                        </a:rPr>
                        <a:t> </a:t>
                      </a:r>
                      <a:r>
                        <a:rPr lang="en-US" sz="1200" spc="8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utilizate</a:t>
                      </a:r>
                      <a:r>
                        <a:rPr lang="en-US" sz="1200" dirty="0">
                          <a:effectLst/>
                          <a:latin typeface="+mj-lt"/>
                          <a:ea typeface="Times New Roman" panose="02020603050405020304" pitchFamily="18" charset="0"/>
                          <a:cs typeface="Calibri" panose="020F0502020204030204" pitchFamily="34" charset="0"/>
                        </a:rPr>
                        <a:t> </a:t>
                      </a:r>
                      <a:r>
                        <a:rPr lang="en-US" sz="1200" spc="6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a:t>
                      </a:r>
                      <a:r>
                        <a:rPr lang="en-US" sz="1200" dirty="0">
                          <a:effectLst/>
                          <a:latin typeface="+mj-lt"/>
                          <a:ea typeface="Times New Roman" panose="02020603050405020304" pitchFamily="18" charset="0"/>
                          <a:cs typeface="Calibri" panose="020F0502020204030204" pitchFamily="34" charset="0"/>
                        </a:rPr>
                        <a:t> </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timpul</a:t>
                      </a:r>
                      <a:r>
                        <a:rPr lang="en-US" sz="1200" spc="10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procesului</a:t>
                      </a:r>
                      <a:endParaRPr lang="en-US" sz="1200" dirty="0">
                        <a:effectLst/>
                        <a:latin typeface="+mj-lt"/>
                        <a:ea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ro-RO" sz="1200" dirty="0" smtClean="0">
                          <a:effectLst/>
                          <a:latin typeface="+mj-lt"/>
                          <a:ea typeface="Calibri" panose="020F0502020204030204" pitchFamily="34" charset="0"/>
                          <a:cs typeface="Arial" panose="020B0604020202020204" pitchFamily="34" charset="0"/>
                        </a:rPr>
                        <a:t>Operatorul </a:t>
                      </a:r>
                      <a:r>
                        <a:rPr lang="ro-RO" sz="1200" dirty="0">
                          <a:effectLst/>
                          <a:latin typeface="+mj-lt"/>
                          <a:ea typeface="Calibri" panose="020F0502020204030204" pitchFamily="34" charset="0"/>
                          <a:cs typeface="Arial" panose="020B0604020202020204" pitchFamily="34" charset="0"/>
                        </a:rPr>
                        <a:t>are proceduri </a:t>
                      </a:r>
                      <a:r>
                        <a:rPr lang="ro-RO" sz="1200" dirty="0">
                          <a:effectLst/>
                          <a:latin typeface="+mj-lt"/>
                          <a:ea typeface="Calibri" panose="020F0502020204030204" pitchFamily="34" charset="0"/>
                          <a:cs typeface="Calibri" panose="020F0502020204030204" pitchFamily="34" charset="0"/>
                        </a:rPr>
                        <a:t>pentru </a:t>
                      </a:r>
                      <a:r>
                        <a:rPr lang="ro-RO" sz="1200" spc="7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golirea </a:t>
                      </a:r>
                      <a:r>
                        <a:rPr lang="ro-RO" sz="1200" spc="65" dirty="0">
                          <a:effectLst/>
                          <a:latin typeface="+mj-lt"/>
                          <a:ea typeface="Calibri" panose="020F0502020204030204" pitchFamily="34" charset="0"/>
                          <a:cs typeface="Calibri" panose="020F0502020204030204" pitchFamily="34" charset="0"/>
                        </a:rPr>
                        <a:t> </a:t>
                      </a:r>
                      <a:r>
                        <a:rPr lang="ro-RO" sz="1200" spc="-5" dirty="0">
                          <a:effectLst/>
                          <a:latin typeface="+mj-lt"/>
                          <a:ea typeface="Calibri" panose="020F0502020204030204" pitchFamily="34" charset="0"/>
                          <a:cs typeface="Calibri" panose="020F0502020204030204" pitchFamily="34" charset="0"/>
                        </a:rPr>
                        <a:t>echipamentelor</a:t>
                      </a:r>
                      <a:r>
                        <a:rPr lang="ro-RO" sz="1200" spc="-10" dirty="0">
                          <a:effectLst/>
                          <a:latin typeface="+mj-lt"/>
                          <a:ea typeface="Calibri" panose="020F0502020204030204" pitchFamily="34" charset="0"/>
                          <a:cs typeface="Calibri" panose="020F0502020204030204" pitchFamily="34" charset="0"/>
                        </a:rPr>
                        <a:t>,</a:t>
                      </a:r>
                      <a:r>
                        <a:rPr lang="ro-RO" sz="1200" dirty="0">
                          <a:effectLst/>
                          <a:latin typeface="+mj-lt"/>
                          <a:ea typeface="Calibri" panose="020F0502020204030204" pitchFamily="34" charset="0"/>
                          <a:cs typeface="Calibri" panose="020F0502020204030204" pitchFamily="34" charset="0"/>
                        </a:rPr>
                        <a:t> </a:t>
                      </a:r>
                      <a:r>
                        <a:rPr lang="ro-RO" sz="1200" spc="7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vaselor </a:t>
                      </a:r>
                      <a:r>
                        <a:rPr lang="ro-RO" sz="1200" spc="65"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și </a:t>
                      </a:r>
                      <a:r>
                        <a:rPr lang="ro-RO" sz="1200" spc="70"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instalațiilor </a:t>
                      </a:r>
                      <a:r>
                        <a:rPr lang="ro-RO" sz="1200" spc="85" dirty="0">
                          <a:effectLst/>
                          <a:latin typeface="+mj-lt"/>
                          <a:ea typeface="Calibri" panose="020F0502020204030204" pitchFamily="34" charset="0"/>
                          <a:cs typeface="Calibri" panose="020F0502020204030204" pitchFamily="34" charset="0"/>
                        </a:rPr>
                        <a:t> </a:t>
                      </a:r>
                      <a:r>
                        <a:rPr lang="ro-RO" sz="1200" dirty="0">
                          <a:effectLst/>
                          <a:latin typeface="+mj-lt"/>
                          <a:ea typeface="Calibri" panose="020F0502020204030204" pitchFamily="34" charset="0"/>
                          <a:cs typeface="Calibri" panose="020F0502020204030204" pitchFamily="34" charset="0"/>
                        </a:rPr>
                        <a:t>utilizate </a:t>
                      </a:r>
                      <a:r>
                        <a:rPr lang="ro-RO" sz="1200" spc="60" dirty="0">
                          <a:effectLst/>
                          <a:latin typeface="+mj-lt"/>
                          <a:ea typeface="Calibri" panose="020F0502020204030204" pitchFamily="34" charset="0"/>
                          <a:cs typeface="Calibri" panose="020F0502020204030204" pitchFamily="34" charset="0"/>
                        </a:rPr>
                        <a:t> </a:t>
                      </a:r>
                      <a:endParaRPr lang="en-US" sz="12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en-US" sz="1200" dirty="0">
                        <a:latin typeface="+mj-lt"/>
                      </a:endParaRPr>
                    </a:p>
                  </a:txBody>
                  <a:tcPr marL="59312" marR="59312" marT="0" marB="0"/>
                </a:tc>
                <a:tc>
                  <a:txBody>
                    <a:bodyPr/>
                    <a:lstStyle/>
                    <a:p>
                      <a:r>
                        <a:rPr lang="en-US" sz="1200" dirty="0" smtClean="0">
                          <a:latin typeface="+mj-lt"/>
                        </a:rPr>
                        <a:t>Se </a:t>
                      </a:r>
                      <a:r>
                        <a:rPr lang="en-US" sz="1200" dirty="0" err="1" smtClean="0">
                          <a:latin typeface="+mj-lt"/>
                        </a:rPr>
                        <a:t>vor</a:t>
                      </a:r>
                      <a:r>
                        <a:rPr lang="en-US" sz="1200" dirty="0" smtClean="0">
                          <a:latin typeface="+mj-lt"/>
                        </a:rPr>
                        <a:t> </a:t>
                      </a:r>
                      <a:r>
                        <a:rPr lang="en-US" sz="1200" dirty="0" err="1" smtClean="0">
                          <a:latin typeface="+mj-lt"/>
                        </a:rPr>
                        <a:t>implementa</a:t>
                      </a:r>
                      <a:r>
                        <a:rPr lang="en-US" sz="1200" dirty="0" smtClean="0">
                          <a:latin typeface="+mj-lt"/>
                        </a:rPr>
                        <a:t> procedure</a:t>
                      </a:r>
                      <a:r>
                        <a:rPr lang="en-US" sz="1200" baseline="0" dirty="0" smtClean="0">
                          <a:latin typeface="+mj-lt"/>
                        </a:rPr>
                        <a:t> </a:t>
                      </a:r>
                      <a:r>
                        <a:rPr lang="en-US" sz="1200" baseline="0" dirty="0" err="1" smtClean="0">
                          <a:latin typeface="+mj-lt"/>
                        </a:rPr>
                        <a:t>adecvate</a:t>
                      </a:r>
                      <a:endParaRPr lang="ro-RO" sz="1200" dirty="0">
                        <a:latin typeface="+mj-lt"/>
                      </a:endParaRPr>
                    </a:p>
                  </a:txBody>
                  <a:tcPr marL="59312" marR="59312" marT="0" marB="0"/>
                </a:tc>
              </a:tr>
              <a:tr h="435102">
                <a:tc>
                  <a:txBody>
                    <a:bodyPr/>
                    <a:lstStyle/>
                    <a:p>
                      <a:pPr marL="0" marR="0" eaLnBrk="0" hangingPunct="0">
                        <a:spcBef>
                          <a:spcPts val="0"/>
                        </a:spcBef>
                        <a:spcAft>
                          <a:spcPts val="0"/>
                        </a:spcAft>
                        <a:tabLst>
                          <a:tab pos="5850890" algn="l"/>
                        </a:tabLst>
                      </a:pPr>
                      <a:r>
                        <a:rPr lang="en-US" sz="1200" dirty="0" err="1">
                          <a:effectLst/>
                          <a:latin typeface="+mj-lt"/>
                          <a:ea typeface="Times New Roman" panose="02020603050405020304" pitchFamily="18" charset="0"/>
                          <a:cs typeface="Calibri" panose="020F0502020204030204" pitchFamily="34" charset="0"/>
                        </a:rPr>
                        <a:t>Utilizarea</a:t>
                      </a:r>
                      <a:r>
                        <a:rPr lang="en-US" sz="1200" spc="-2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unui</a:t>
                      </a:r>
                      <a:r>
                        <a:rPr lang="en-US" sz="1200" spc="-1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program</a:t>
                      </a:r>
                      <a:r>
                        <a:rPr lang="en-US" sz="1200" spc="-1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de</a:t>
                      </a:r>
                      <a:r>
                        <a:rPr lang="en-US" sz="1200" spc="-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monitorizare</a:t>
                      </a:r>
                      <a:r>
                        <a:rPr lang="en-US" sz="1200" dirty="0">
                          <a:effectLst/>
                          <a:latin typeface="+mj-lt"/>
                          <a:ea typeface="Times New Roman" panose="02020603050405020304" pitchFamily="18" charset="0"/>
                          <a:cs typeface="Calibri" panose="020F0502020204030204" pitchFamily="34" charset="0"/>
                        </a:rPr>
                        <a:t>,</a:t>
                      </a:r>
                      <a:r>
                        <a:rPr lang="en-US" sz="1200" spc="-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a:t>
                      </a:r>
                      <a:r>
                        <a:rPr lang="en-US" sz="1200" spc="-1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special</a:t>
                      </a:r>
                      <a:r>
                        <a:rPr lang="en-US" sz="1200" spc="-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a:t>
                      </a:r>
                      <a:r>
                        <a:rPr lang="en-US" sz="1200" spc="-1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ceea</a:t>
                      </a:r>
                      <a:r>
                        <a:rPr lang="en-US" sz="1200" spc="-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ce</a:t>
                      </a:r>
                      <a:r>
                        <a:rPr lang="en-US" sz="1200" spc="-1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privește</a:t>
                      </a:r>
                      <a:r>
                        <a:rPr lang="en-US" sz="1200" spc="-2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apele</a:t>
                      </a:r>
                      <a:r>
                        <a:rPr lang="en-US" sz="1200" spc="-2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subterane</a:t>
                      </a:r>
                      <a:r>
                        <a:rPr lang="en-US" sz="1200" dirty="0">
                          <a:effectLst/>
                          <a:latin typeface="+mj-lt"/>
                          <a:ea typeface="Times New Roman" panose="02020603050405020304" pitchFamily="18" charset="0"/>
                          <a:cs typeface="Calibri" panose="020F0502020204030204" pitchFamily="34" charset="0"/>
                        </a:rPr>
                        <a:t>,</a:t>
                      </a:r>
                      <a:r>
                        <a:rPr lang="en-US" sz="1200" spc="-2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a:t>
                      </a:r>
                      <a:r>
                        <a:rPr lang="en-US" sz="1200" spc="-1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scopul</a:t>
                      </a:r>
                      <a:r>
                        <a:rPr lang="en-US" sz="1200" spc="-20" dirty="0">
                          <a:effectLst/>
                          <a:latin typeface="+mj-lt"/>
                          <a:ea typeface="Times New Roman" panose="02020603050405020304" pitchFamily="18" charset="0"/>
                          <a:cs typeface="Calibri" panose="020F0502020204030204" pitchFamily="34" charset="0"/>
                        </a:rPr>
                        <a:t> </a:t>
                      </a:r>
                      <a:r>
                        <a:rPr lang="en-US" sz="1200" spc="-10" dirty="0" err="1">
                          <a:effectLst/>
                          <a:latin typeface="+mj-lt"/>
                          <a:ea typeface="Times New Roman" panose="02020603050405020304" pitchFamily="18" charset="0"/>
                          <a:cs typeface="Calibri" panose="020F0502020204030204" pitchFamily="34" charset="0"/>
                        </a:rPr>
                        <a:t>detec</a:t>
                      </a:r>
                      <a:r>
                        <a:rPr lang="en-US" sz="1200" dirty="0" err="1">
                          <a:effectLst/>
                          <a:latin typeface="+mj-lt"/>
                          <a:ea typeface="Times New Roman" panose="02020603050405020304" pitchFamily="18" charset="0"/>
                          <a:cs typeface="Calibri" panose="020F0502020204030204" pitchFamily="34" charset="0"/>
                        </a:rPr>
                        <a:t>tării</a:t>
                      </a:r>
                      <a:r>
                        <a:rPr lang="en-US" sz="1200" spc="-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posibilelor</a:t>
                      </a:r>
                      <a:r>
                        <a:rPr lang="en-US" sz="1200" dirty="0">
                          <a:effectLst/>
                          <a:latin typeface="+mj-lt"/>
                          <a:ea typeface="Times New Roman" panose="02020603050405020304" pitchFamily="18" charset="0"/>
                          <a:cs typeface="Calibri" panose="020F0502020204030204" pitchFamily="34" charset="0"/>
                        </a:rPr>
                        <a:t> </a:t>
                      </a:r>
                      <a:r>
                        <a:rPr lang="en-US" sz="1200" spc="-10" dirty="0" err="1">
                          <a:effectLst/>
                          <a:latin typeface="+mj-lt"/>
                          <a:ea typeface="Times New Roman" panose="02020603050405020304" pitchFamily="18" charset="0"/>
                          <a:cs typeface="Calibri" panose="020F0502020204030204" pitchFamily="34" charset="0"/>
                        </a:rPr>
                        <a:t>efecte</a:t>
                      </a:r>
                      <a:r>
                        <a:rPr lang="en-US" sz="1200" spc="-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viitoare</a:t>
                      </a:r>
                      <a:r>
                        <a:rPr lang="en-US" sz="1200" spc="-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asupra</a:t>
                      </a:r>
                      <a:r>
                        <a:rPr lang="en-US" sz="120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șantierului</a:t>
                      </a:r>
                      <a:r>
                        <a:rPr lang="en-US" sz="1200" spc="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sau</a:t>
                      </a:r>
                      <a:r>
                        <a:rPr lang="en-US" sz="1200" spc="-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asupra</a:t>
                      </a:r>
                      <a:r>
                        <a:rPr lang="en-US" sz="120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zonelor</a:t>
                      </a:r>
                      <a:r>
                        <a:rPr lang="en-US" sz="1200" spc="5"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înv</a:t>
                      </a:r>
                      <a:r>
                        <a:rPr lang="en-US" sz="1200" spc="-10" dirty="0" err="1">
                          <a:effectLst/>
                          <a:latin typeface="+mj-lt"/>
                          <a:ea typeface="Times New Roman" panose="02020603050405020304" pitchFamily="18" charset="0"/>
                          <a:cs typeface="Calibri" panose="020F0502020204030204" pitchFamily="34" charset="0"/>
                        </a:rPr>
                        <a:t>ecinate</a:t>
                      </a:r>
                      <a:endParaRPr lang="en-US" sz="1200" dirty="0">
                        <a:effectLst/>
                        <a:latin typeface="+mj-lt"/>
                        <a:ea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ro-RO" sz="1200" dirty="0" smtClean="0">
                          <a:effectLst/>
                          <a:latin typeface="Calibri" panose="020F0502020204030204" pitchFamily="34" charset="0"/>
                          <a:ea typeface="Calibri" panose="020F0502020204030204" pitchFamily="34" charset="0"/>
                          <a:cs typeface="Arial" panose="020B0604020202020204" pitchFamily="34" charset="0"/>
                        </a:rPr>
                        <a:t>Se monitorizează calitatea apelor subterane.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sz="1200" dirty="0">
                        <a:latin typeface="+mj-lt"/>
                      </a:endParaRPr>
                    </a:p>
                  </a:txBody>
                  <a:tcPr marL="59312" marR="59312" marT="0" marB="0"/>
                </a:tc>
                <a:tc>
                  <a:txBody>
                    <a:bodyPr/>
                    <a:lstStyle/>
                    <a:p>
                      <a:r>
                        <a:rPr lang="en-US" sz="1200" dirty="0" smtClean="0">
                          <a:latin typeface="+mj-lt"/>
                        </a:rPr>
                        <a:t>-</a:t>
                      </a:r>
                      <a:endParaRPr lang="ro-RO" sz="1200" dirty="0">
                        <a:latin typeface="+mj-lt"/>
                      </a:endParaRPr>
                    </a:p>
                  </a:txBody>
                  <a:tcPr marL="59312" marR="59312" marT="0" marB="0"/>
                </a:tc>
              </a:tr>
              <a:tr h="435102">
                <a:tc>
                  <a:txBody>
                    <a:bodyPr/>
                    <a:lstStyle/>
                    <a:p>
                      <a:pPr marL="0" marR="0" algn="just" eaLnBrk="0" hangingPunct="0">
                        <a:spcBef>
                          <a:spcPts val="0"/>
                        </a:spcBef>
                        <a:spcAft>
                          <a:spcPts val="0"/>
                        </a:spcAft>
                        <a:tabLst>
                          <a:tab pos="5850890" algn="l"/>
                        </a:tabLst>
                      </a:pPr>
                      <a:r>
                        <a:rPr lang="en-US" sz="1200" spc="-5" dirty="0" err="1">
                          <a:effectLst/>
                          <a:latin typeface="+mj-lt"/>
                          <a:ea typeface="Times New Roman" panose="02020603050405020304" pitchFamily="18" charset="0"/>
                          <a:cs typeface="Calibri" panose="020F0502020204030204" pitchFamily="34" charset="0"/>
                        </a:rPr>
                        <a:t>Dezvoltarea</a:t>
                      </a:r>
                      <a:r>
                        <a:rPr lang="en-US" sz="1200" spc="18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și</a:t>
                      </a:r>
                      <a:r>
                        <a:rPr lang="en-US" sz="1200" spc="18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menținerea</a:t>
                      </a:r>
                      <a:r>
                        <a:rPr lang="en-US" sz="1200" spc="19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unui</a:t>
                      </a:r>
                      <a:r>
                        <a:rPr lang="en-US" sz="1200" spc="180" dirty="0">
                          <a:effectLst/>
                          <a:latin typeface="+mj-lt"/>
                          <a:ea typeface="Times New Roman" panose="02020603050405020304" pitchFamily="18" charset="0"/>
                          <a:cs typeface="Calibri" panose="020F0502020204030204" pitchFamily="34" charset="0"/>
                        </a:rPr>
                        <a:t> </a:t>
                      </a:r>
                      <a:r>
                        <a:rPr lang="en-US" sz="1200" u="sng" dirty="0">
                          <a:effectLst/>
                          <a:latin typeface="+mj-lt"/>
                          <a:ea typeface="Times New Roman" panose="02020603050405020304" pitchFamily="18" charset="0"/>
                          <a:cs typeface="Calibri" panose="020F0502020204030204" pitchFamily="34" charset="0"/>
                        </a:rPr>
                        <a:t>plan</a:t>
                      </a:r>
                      <a:r>
                        <a:rPr lang="en-US" sz="1200" u="sng" spc="180" dirty="0">
                          <a:effectLst/>
                          <a:latin typeface="+mj-lt"/>
                          <a:ea typeface="Times New Roman" panose="02020603050405020304" pitchFamily="18" charset="0"/>
                          <a:cs typeface="Calibri" panose="020F0502020204030204" pitchFamily="34" charset="0"/>
                        </a:rPr>
                        <a:t> </a:t>
                      </a:r>
                      <a:r>
                        <a:rPr lang="en-US" sz="1200" u="sng" dirty="0">
                          <a:effectLst/>
                          <a:latin typeface="+mj-lt"/>
                          <a:ea typeface="Times New Roman" panose="02020603050405020304" pitchFamily="18" charset="0"/>
                          <a:cs typeface="Calibri" panose="020F0502020204030204" pitchFamily="34" charset="0"/>
                        </a:rPr>
                        <a:t>de</a:t>
                      </a:r>
                      <a:r>
                        <a:rPr lang="en-US" sz="1200" u="sng" spc="185" dirty="0">
                          <a:effectLst/>
                          <a:latin typeface="+mj-lt"/>
                          <a:ea typeface="Times New Roman" panose="02020603050405020304" pitchFamily="18" charset="0"/>
                          <a:cs typeface="Calibri" panose="020F0502020204030204" pitchFamily="34" charset="0"/>
                        </a:rPr>
                        <a:t> </a:t>
                      </a:r>
                      <a:r>
                        <a:rPr lang="en-US" sz="1200" u="sng" dirty="0" err="1">
                          <a:effectLst/>
                          <a:latin typeface="+mj-lt"/>
                          <a:ea typeface="Times New Roman" panose="02020603050405020304" pitchFamily="18" charset="0"/>
                          <a:cs typeface="Calibri" panose="020F0502020204030204" pitchFamily="34" charset="0"/>
                        </a:rPr>
                        <a:t>închidere</a:t>
                      </a:r>
                      <a:r>
                        <a:rPr lang="en-US" sz="1200" u="sng" spc="170" dirty="0">
                          <a:effectLst/>
                          <a:latin typeface="+mj-lt"/>
                          <a:ea typeface="Times New Roman" panose="02020603050405020304" pitchFamily="18" charset="0"/>
                          <a:cs typeface="Calibri" panose="020F0502020204030204" pitchFamily="34" charset="0"/>
                        </a:rPr>
                        <a:t> </a:t>
                      </a:r>
                      <a:r>
                        <a:rPr lang="en-US" sz="1200" u="sng" dirty="0" err="1">
                          <a:effectLst/>
                          <a:latin typeface="+mj-lt"/>
                          <a:ea typeface="Times New Roman" panose="02020603050405020304" pitchFamily="18" charset="0"/>
                          <a:cs typeface="Calibri" panose="020F0502020204030204" pitchFamily="34" charset="0"/>
                        </a:rPr>
                        <a:t>sau</a:t>
                      </a:r>
                      <a:r>
                        <a:rPr lang="en-US" sz="1200" u="sng" spc="185" dirty="0">
                          <a:effectLst/>
                          <a:latin typeface="+mj-lt"/>
                          <a:ea typeface="Times New Roman" panose="02020603050405020304" pitchFamily="18" charset="0"/>
                          <a:cs typeface="Calibri" panose="020F0502020204030204" pitchFamily="34" charset="0"/>
                        </a:rPr>
                        <a:t> </a:t>
                      </a:r>
                      <a:r>
                        <a:rPr lang="en-US" sz="1200" u="sng" dirty="0" err="1">
                          <a:effectLst/>
                          <a:latin typeface="+mj-lt"/>
                          <a:ea typeface="Times New Roman" panose="02020603050405020304" pitchFamily="18" charset="0"/>
                          <a:cs typeface="Calibri" panose="020F0502020204030204" pitchFamily="34" charset="0"/>
                        </a:rPr>
                        <a:t>încetare</a:t>
                      </a:r>
                      <a:r>
                        <a:rPr lang="en-US" sz="1200" u="sng" spc="180" dirty="0">
                          <a:effectLst/>
                          <a:latin typeface="+mj-lt"/>
                          <a:ea typeface="Times New Roman" panose="02020603050405020304" pitchFamily="18" charset="0"/>
                          <a:cs typeface="Calibri" panose="020F0502020204030204" pitchFamily="34" charset="0"/>
                        </a:rPr>
                        <a:t> </a:t>
                      </a:r>
                      <a:r>
                        <a:rPr lang="en-US" sz="1200" u="sng" dirty="0">
                          <a:effectLst/>
                          <a:latin typeface="+mj-lt"/>
                          <a:ea typeface="Times New Roman" panose="02020603050405020304" pitchFamily="18" charset="0"/>
                          <a:cs typeface="Calibri" panose="020F0502020204030204" pitchFamily="34" charset="0"/>
                        </a:rPr>
                        <a:t>a</a:t>
                      </a:r>
                      <a:r>
                        <a:rPr lang="en-US" sz="1200" u="sng" spc="185" dirty="0">
                          <a:effectLst/>
                          <a:latin typeface="+mj-lt"/>
                          <a:ea typeface="Times New Roman" panose="02020603050405020304" pitchFamily="18" charset="0"/>
                          <a:cs typeface="Calibri" panose="020F0502020204030204" pitchFamily="34" charset="0"/>
                        </a:rPr>
                        <a:t> </a:t>
                      </a:r>
                      <a:r>
                        <a:rPr lang="en-US" sz="1200" u="sng" dirty="0" err="1">
                          <a:effectLst/>
                          <a:latin typeface="+mj-lt"/>
                          <a:ea typeface="Times New Roman" panose="02020603050405020304" pitchFamily="18" charset="0"/>
                          <a:cs typeface="Calibri" panose="020F0502020204030204" pitchFamily="34" charset="0"/>
                        </a:rPr>
                        <a:t>activității</a:t>
                      </a:r>
                      <a:r>
                        <a:rPr lang="en-US" sz="1200" dirty="0">
                          <a:effectLst/>
                          <a:latin typeface="+mj-lt"/>
                          <a:ea typeface="Times New Roman" panose="02020603050405020304" pitchFamily="18" charset="0"/>
                          <a:cs typeface="Calibri" panose="020F0502020204030204" pitchFamily="34" charset="0"/>
                        </a:rPr>
                        <a:t>,</a:t>
                      </a:r>
                      <a:r>
                        <a:rPr lang="en-US" sz="1200" spc="18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bazat</a:t>
                      </a:r>
                      <a:r>
                        <a:rPr lang="en-US" sz="1200" spc="18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pe</a:t>
                      </a:r>
                      <a:r>
                        <a:rPr lang="en-US" sz="1200" spc="18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o</a:t>
                      </a:r>
                      <a:r>
                        <a:rPr lang="en-US" sz="1200" spc="18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analiză</a:t>
                      </a:r>
                      <a:r>
                        <a:rPr lang="en-US" sz="1200" spc="18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a</a:t>
                      </a:r>
                      <a:r>
                        <a:rPr lang="en-US" sz="1200" spc="18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riscu</a:t>
                      </a:r>
                      <a:r>
                        <a:rPr lang="en-US" sz="1200" spc="-5" dirty="0" err="1">
                          <a:effectLst/>
                          <a:latin typeface="+mj-lt"/>
                          <a:ea typeface="Times New Roman" panose="02020603050405020304" pitchFamily="18" charset="0"/>
                          <a:cs typeface="Calibri" panose="020F0502020204030204" pitchFamily="34" charset="0"/>
                        </a:rPr>
                        <a:t>rilor</a:t>
                      </a:r>
                      <a:r>
                        <a:rPr lang="en-US" sz="1200" spc="-10" dirty="0">
                          <a:effectLst/>
                          <a:latin typeface="+mj-lt"/>
                          <a:ea typeface="Times New Roman" panose="02020603050405020304" pitchFamily="18" charset="0"/>
                          <a:cs typeface="Calibri" panose="020F0502020204030204" pitchFamily="34" charset="0"/>
                        </a:rPr>
                        <a:t>,</a:t>
                      </a:r>
                      <a:r>
                        <a:rPr lang="en-US" sz="1200" spc="7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care</a:t>
                      </a:r>
                      <a:r>
                        <a:rPr lang="en-US" sz="1200" spc="6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include</a:t>
                      </a:r>
                      <a:r>
                        <a:rPr lang="en-US" sz="1200" spc="7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o</a:t>
                      </a:r>
                      <a:r>
                        <a:rPr lang="en-US" sz="1200" spc="65"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organizare</a:t>
                      </a:r>
                      <a:r>
                        <a:rPr lang="en-US" sz="1200" spc="8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transparentă</a:t>
                      </a:r>
                      <a:r>
                        <a:rPr lang="en-US" sz="1200" spc="7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a</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închiderii</a:t>
                      </a:r>
                      <a:r>
                        <a:rPr lang="en-US" sz="1200" spc="65" dirty="0">
                          <a:effectLst/>
                          <a:latin typeface="+mj-lt"/>
                          <a:ea typeface="Times New Roman" panose="02020603050405020304" pitchFamily="18" charset="0"/>
                          <a:cs typeface="Calibri" panose="020F0502020204030204" pitchFamily="34" charset="0"/>
                        </a:rPr>
                        <a:t> </a:t>
                      </a:r>
                      <a:r>
                        <a:rPr lang="en-US" sz="1200" spc="-5" dirty="0" err="1">
                          <a:effectLst/>
                          <a:latin typeface="+mj-lt"/>
                          <a:ea typeface="Times New Roman" panose="02020603050405020304" pitchFamily="18" charset="0"/>
                          <a:cs typeface="Calibri" panose="020F0502020204030204" pitchFamily="34" charset="0"/>
                        </a:rPr>
                        <a:t>lucrărilor</a:t>
                      </a:r>
                      <a:r>
                        <a:rPr lang="en-US" sz="1200" spc="-10" dirty="0">
                          <a:effectLst/>
                          <a:latin typeface="+mj-lt"/>
                          <a:ea typeface="Times New Roman" panose="02020603050405020304" pitchFamily="18" charset="0"/>
                          <a:cs typeface="Calibri" panose="020F0502020204030204" pitchFamily="34" charset="0"/>
                        </a:rPr>
                        <a:t>,</a:t>
                      </a:r>
                      <a:r>
                        <a:rPr lang="en-US" sz="1200" spc="70"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ținând</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seama</a:t>
                      </a:r>
                      <a:r>
                        <a:rPr lang="en-US" sz="1200" spc="70"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de</a:t>
                      </a:r>
                      <a:r>
                        <a:rPr lang="en-US" sz="1200" spc="6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condițiile</a:t>
                      </a:r>
                      <a:r>
                        <a:rPr lang="en-US" sz="1200" dirty="0">
                          <a:effectLst/>
                          <a:latin typeface="+mj-lt"/>
                          <a:ea typeface="Times New Roman" panose="02020603050405020304" pitchFamily="18" charset="0"/>
                          <a:cs typeface="Calibri" panose="020F0502020204030204" pitchFamily="34" charset="0"/>
                        </a:rPr>
                        <a:t> </a:t>
                      </a:r>
                      <a:r>
                        <a:rPr lang="en-US" sz="1200" spc="75" dirty="0">
                          <a:effectLst/>
                          <a:latin typeface="+mj-lt"/>
                          <a:ea typeface="Times New Roman" panose="02020603050405020304" pitchFamily="18" charset="0"/>
                          <a:cs typeface="Calibri" panose="020F0502020204030204" pitchFamily="34" charset="0"/>
                        </a:rPr>
                        <a:t> </a:t>
                      </a:r>
                      <a:r>
                        <a:rPr lang="en-US" sz="1200" dirty="0">
                          <a:effectLst/>
                          <a:latin typeface="+mj-lt"/>
                          <a:ea typeface="Times New Roman" panose="02020603050405020304" pitchFamily="18" charset="0"/>
                          <a:cs typeface="Calibri" panose="020F0502020204030204" pitchFamily="34" charset="0"/>
                        </a:rPr>
                        <a:t>locale</a:t>
                      </a:r>
                      <a:r>
                        <a:rPr lang="en-US" sz="1200" spc="145" dirty="0">
                          <a:effectLst/>
                          <a:latin typeface="+mj-lt"/>
                          <a:ea typeface="Times New Roman" panose="02020603050405020304" pitchFamily="18" charset="0"/>
                          <a:cs typeface="Calibri" panose="020F0502020204030204" pitchFamily="34" charset="0"/>
                        </a:rPr>
                        <a:t> </a:t>
                      </a:r>
                      <a:r>
                        <a:rPr lang="en-US" sz="1200" dirty="0" err="1">
                          <a:effectLst/>
                          <a:latin typeface="+mj-lt"/>
                          <a:ea typeface="Times New Roman" panose="02020603050405020304" pitchFamily="18" charset="0"/>
                          <a:cs typeface="Calibri" panose="020F0502020204030204" pitchFamily="34" charset="0"/>
                        </a:rPr>
                        <a:t>specifice</a:t>
                      </a:r>
                      <a:endParaRPr lang="en-US" sz="1200" dirty="0">
                        <a:effectLst/>
                        <a:latin typeface="+mj-lt"/>
                        <a:ea typeface="Times New Roman" panose="02020603050405020304" pitchFamily="18" charset="0"/>
                      </a:endParaRPr>
                    </a:p>
                  </a:txBody>
                  <a:tcPr marL="68580" marR="68580" marT="0" marB="0"/>
                </a:tc>
                <a:tc gridSpan="3">
                  <a:txBody>
                    <a:bodyPr/>
                    <a:lstStyle/>
                    <a:p>
                      <a:pPr marL="0" marR="0">
                        <a:lnSpc>
                          <a:spcPct val="107000"/>
                        </a:lnSpc>
                        <a:spcBef>
                          <a:spcPts val="0"/>
                        </a:spcBef>
                        <a:spcAft>
                          <a:spcPts val="0"/>
                        </a:spcAft>
                      </a:pPr>
                      <a:r>
                        <a:rPr lang="ro-RO" sz="1200" dirty="0" smtClean="0">
                          <a:effectLst/>
                          <a:latin typeface="Calibri" panose="020F0502020204030204" pitchFamily="34" charset="0"/>
                          <a:ea typeface="Calibri" panose="020F0502020204030204" pitchFamily="34" charset="0"/>
                          <a:cs typeface="Arial" panose="020B0604020202020204" pitchFamily="34" charset="0"/>
                        </a:rPr>
                        <a:t>Operatorul </a:t>
                      </a:r>
                      <a:r>
                        <a:rPr lang="ro-RO" sz="1200" dirty="0">
                          <a:effectLst/>
                          <a:latin typeface="Calibri" panose="020F0502020204030204" pitchFamily="34" charset="0"/>
                          <a:ea typeface="Calibri" panose="020F0502020204030204" pitchFamily="34" charset="0"/>
                          <a:cs typeface="Arial" panose="020B0604020202020204" pitchFamily="34" charset="0"/>
                        </a:rPr>
                        <a:t>are </a:t>
                      </a:r>
                      <a:r>
                        <a:rPr lang="ro-RO" sz="1200" dirty="0">
                          <a:effectLst/>
                          <a:latin typeface="Calibri" panose="020F0502020204030204" pitchFamily="34" charset="0"/>
                          <a:ea typeface="Calibri" panose="020F0502020204030204" pitchFamily="34" charset="0"/>
                          <a:cs typeface="Calibri" panose="020F0502020204030204" pitchFamily="34" charset="0"/>
                        </a:rPr>
                        <a:t>plan</a:t>
                      </a:r>
                      <a:r>
                        <a:rPr lang="ro-RO" sz="1200" spc="180" dirty="0">
                          <a:effectLst/>
                          <a:latin typeface="Calibri" panose="020F0502020204030204" pitchFamily="34" charset="0"/>
                          <a:ea typeface="Calibri" panose="020F0502020204030204" pitchFamily="34" charset="0"/>
                          <a:cs typeface="Calibri" panose="020F0502020204030204" pitchFamily="34" charset="0"/>
                        </a:rPr>
                        <a:t> </a:t>
                      </a:r>
                      <a:r>
                        <a:rPr lang="ro-RO" sz="1200" dirty="0">
                          <a:effectLst/>
                          <a:latin typeface="Calibri" panose="020F0502020204030204" pitchFamily="34" charset="0"/>
                          <a:ea typeface="Calibri" panose="020F0502020204030204" pitchFamily="34" charset="0"/>
                          <a:cs typeface="Calibri" panose="020F0502020204030204" pitchFamily="34" charset="0"/>
                        </a:rPr>
                        <a:t>de</a:t>
                      </a:r>
                      <a:r>
                        <a:rPr lang="ro-RO" sz="1200" spc="185" dirty="0">
                          <a:effectLst/>
                          <a:latin typeface="Calibri" panose="020F0502020204030204" pitchFamily="34" charset="0"/>
                          <a:ea typeface="Calibri" panose="020F0502020204030204" pitchFamily="34" charset="0"/>
                          <a:cs typeface="Calibri" panose="020F0502020204030204" pitchFamily="34" charset="0"/>
                        </a:rPr>
                        <a:t> </a:t>
                      </a:r>
                      <a:r>
                        <a:rPr lang="ro-RO" sz="1200" dirty="0">
                          <a:effectLst/>
                          <a:latin typeface="Calibri" panose="020F0502020204030204" pitchFamily="34" charset="0"/>
                          <a:ea typeface="Calibri" panose="020F0502020204030204" pitchFamily="34" charset="0"/>
                          <a:cs typeface="Calibri" panose="020F0502020204030204" pitchFamily="34" charset="0"/>
                        </a:rPr>
                        <a:t>închidere, pe care il actualizează periodic.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sz="1200" dirty="0">
                        <a:latin typeface="+mj-lt"/>
                      </a:endParaRPr>
                    </a:p>
                  </a:txBody>
                  <a:tcPr marL="59312" marR="59312" marT="0" marB="0"/>
                </a:tc>
                <a:tc hMerge="1">
                  <a:txBody>
                    <a:bodyPr/>
                    <a:lstStyle/>
                    <a:p>
                      <a:endParaRPr lang="ro-RO" sz="1200" dirty="0">
                        <a:latin typeface="+mj-lt"/>
                      </a:endParaRPr>
                    </a:p>
                  </a:txBody>
                  <a:tcPr marL="59312" marR="59312" marT="0" marB="0"/>
                </a:tc>
              </a:tr>
            </a:tbl>
          </a:graphicData>
        </a:graphic>
      </p:graphicFrame>
    </p:spTree>
    <p:extLst>
      <p:ext uri="{BB962C8B-B14F-4D97-AF65-F5344CB8AC3E}">
        <p14:creationId xmlns:p14="http://schemas.microsoft.com/office/powerpoint/2010/main" val="579444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380514"/>
              </p:ext>
            </p:extLst>
          </p:nvPr>
        </p:nvGraphicFramePr>
        <p:xfrm>
          <a:off x="304800" y="209551"/>
          <a:ext cx="8534400" cy="4815440"/>
        </p:xfrm>
        <a:graphic>
          <a:graphicData uri="http://schemas.openxmlformats.org/drawingml/2006/table">
            <a:tbl>
              <a:tblPr firstRow="1" bandRow="1">
                <a:tableStyleId>{5C22544A-7EE6-4342-B048-85BDC9FD1C3A}</a:tableStyleId>
              </a:tblPr>
              <a:tblGrid>
                <a:gridCol w="2590800"/>
                <a:gridCol w="2286000"/>
                <a:gridCol w="1950720"/>
                <a:gridCol w="1706880"/>
              </a:tblGrid>
              <a:tr h="380999">
                <a:tc gridSpan="4">
                  <a:txBody>
                    <a:bodyPr/>
                    <a:lstStyle/>
                    <a:p>
                      <a:pPr algn="ctr"/>
                      <a:r>
                        <a:rPr lang="ro-RO" sz="1800" dirty="0" smtClean="0">
                          <a:effectLst>
                            <a:outerShdw blurRad="38100" dist="38100" dir="2700000" algn="tl">
                              <a:srgbClr val="000000">
                                <a:alpha val="43137"/>
                              </a:srgbClr>
                            </a:outerShdw>
                          </a:effectLst>
                          <a:latin typeface="Calibri" panose="020F0502020204030204" pitchFamily="34" charset="0"/>
                        </a:rPr>
                        <a:t>Cerinţe de monitorizare</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8099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200" b="1" dirty="0" smtClean="0">
                          <a:solidFill>
                            <a:schemeClr val="tx1"/>
                          </a:solidFill>
                          <a:effectLst/>
                          <a:latin typeface="Calibri" panose="020F0502020204030204" pitchFamily="34" charset="0"/>
                        </a:rPr>
                        <a:t>Monitorizarea parametrilor-cheie de proces și a emisiilor</a:t>
                      </a:r>
                      <a:endParaRPr lang="en-US" sz="1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1" i="1" dirty="0" err="1" smtClean="0">
                          <a:effectLst>
                            <a:outerShdw blurRad="38100" dist="38100" dir="2700000" algn="tl">
                              <a:srgbClr val="000000">
                                <a:alpha val="43137"/>
                              </a:srgbClr>
                            </a:outerShdw>
                          </a:effectLst>
                        </a:rPr>
                        <a:t>Prevederi</a:t>
                      </a:r>
                      <a:r>
                        <a:rPr lang="en-US" sz="1400" b="1" i="1" dirty="0" smtClean="0">
                          <a:effectLst>
                            <a:outerShdw blurRad="38100" dist="38100" dir="2700000" algn="tl">
                              <a:srgbClr val="000000">
                                <a:alpha val="43137"/>
                              </a:srgbClr>
                            </a:outerShdw>
                          </a:effectLst>
                        </a:rPr>
                        <a:t> BAT</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baseline="0" dirty="0" err="1" smtClean="0">
                          <a:effectLst>
                            <a:outerShdw blurRad="38100" dist="38100" dir="2700000" algn="tl">
                              <a:srgbClr val="000000">
                                <a:alpha val="43137"/>
                              </a:srgbClr>
                            </a:outerShdw>
                          </a:effectLst>
                        </a:rPr>
                        <a:t>PehartTec</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a:t>
                      </a:r>
                      <a:r>
                        <a:rPr lang="en-US" sz="1400" b="1" i="1" dirty="0" err="1" smtClean="0">
                          <a:effectLst>
                            <a:outerShdw blurRad="38100" dist="38100" dir="2700000" algn="tl">
                              <a:srgbClr val="000000">
                                <a:alpha val="43137"/>
                              </a:srgbClr>
                            </a:outerShdw>
                          </a:effectLst>
                        </a:rPr>
                        <a:t>Impex</a:t>
                      </a:r>
                      <a:endParaRPr lang="en-US" sz="1400" b="1" i="1" dirty="0">
                        <a:effectLst>
                          <a:outerShdw blurRad="38100" dist="38100" dir="2700000" algn="tl">
                            <a:srgbClr val="000000">
                              <a:alpha val="43137"/>
                            </a:srgbClr>
                          </a:outerShdw>
                        </a:effectLst>
                      </a:endParaRPr>
                    </a:p>
                  </a:txBody>
                  <a:tcPr/>
                </a:tc>
                <a:tc>
                  <a:txBody>
                    <a:bodyPr/>
                    <a:lstStyle/>
                    <a:p>
                      <a:pPr algn="ctr"/>
                      <a:r>
                        <a:rPr lang="en-US" sz="1400" b="1" i="1" dirty="0" err="1" smtClean="0">
                          <a:effectLst>
                            <a:outerShdw blurRad="38100" dist="38100" dir="2700000" algn="tl">
                              <a:srgbClr val="000000">
                                <a:alpha val="43137"/>
                              </a:srgbClr>
                            </a:outerShdw>
                          </a:effectLst>
                        </a:rPr>
                        <a:t>Metalicplas</a:t>
                      </a:r>
                      <a:r>
                        <a:rPr lang="en-US" sz="1400" b="1" i="1" dirty="0" smtClean="0">
                          <a:effectLst>
                            <a:outerShdw blurRad="38100" dist="38100" dir="2700000" algn="tl">
                              <a:srgbClr val="000000">
                                <a:alpha val="43137"/>
                              </a:srgbClr>
                            </a:outerShdw>
                          </a:effectLst>
                        </a:rPr>
                        <a:t> Distribution</a:t>
                      </a:r>
                      <a:endParaRPr lang="en-US" sz="1400" b="1" i="1" dirty="0">
                        <a:effectLst>
                          <a:outerShdw blurRad="38100" dist="38100" dir="2700000" algn="tl">
                            <a:srgbClr val="000000">
                              <a:alpha val="43137"/>
                            </a:srgbClr>
                          </a:outerShdw>
                        </a:effectLst>
                      </a:endParaRPr>
                    </a:p>
                  </a:txBody>
                  <a:tcPr/>
                </a:tc>
              </a:tr>
              <a:tr h="435102">
                <a:tc>
                  <a:txBody>
                    <a:bodyPr/>
                    <a:lstStyle/>
                    <a:p>
                      <a:pPr>
                        <a:lnSpc>
                          <a:spcPct val="107000"/>
                        </a:lnSpc>
                        <a:spcAft>
                          <a:spcPts val="0"/>
                        </a:spcAft>
                      </a:pPr>
                      <a:r>
                        <a:rPr lang="ro-RO" sz="1200" b="0" u="sng" dirty="0">
                          <a:solidFill>
                            <a:schemeClr val="tx1"/>
                          </a:solidFill>
                          <a:effectLst/>
                          <a:latin typeface="Calibri" panose="020F0502020204030204" pitchFamily="34" charset="0"/>
                        </a:rPr>
                        <a:t>AER</a:t>
                      </a:r>
                      <a:r>
                        <a:rPr lang="ro-RO"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Supravegherea</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parametrilor-cheie</a:t>
                      </a:r>
                      <a:r>
                        <a:rPr lang="en-US" sz="1200" b="0" dirty="0">
                          <a:solidFill>
                            <a:schemeClr val="tx1"/>
                          </a:solidFill>
                          <a:effectLst/>
                          <a:latin typeface="Calibri" panose="020F0502020204030204" pitchFamily="34" charset="0"/>
                        </a:rPr>
                        <a:t> de </a:t>
                      </a:r>
                      <a:r>
                        <a:rPr lang="en-US" sz="1200" b="0" dirty="0" err="1">
                          <a:solidFill>
                            <a:schemeClr val="tx1"/>
                          </a:solidFill>
                          <a:effectLst/>
                          <a:latin typeface="Calibri" panose="020F0502020204030204" pitchFamily="34" charset="0"/>
                        </a:rPr>
                        <a:t>proces</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relevanți</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pentru</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emisii</a:t>
                      </a:r>
                      <a:r>
                        <a:rPr lang="en-US" sz="1200" b="0" dirty="0">
                          <a:solidFill>
                            <a:schemeClr val="tx1"/>
                          </a:solidFill>
                          <a:effectLst/>
                          <a:latin typeface="Calibri" panose="020F0502020204030204" pitchFamily="34" charset="0"/>
                        </a:rPr>
                        <a:t> </a:t>
                      </a:r>
                      <a:r>
                        <a:rPr lang="en-US" sz="1200" b="0" dirty="0" err="1">
                          <a:solidFill>
                            <a:schemeClr val="tx1"/>
                          </a:solidFill>
                          <a:effectLst/>
                          <a:latin typeface="Calibri" panose="020F0502020204030204" pitchFamily="34" charset="0"/>
                        </a:rPr>
                        <a:t>în</a:t>
                      </a:r>
                      <a:r>
                        <a:rPr lang="en-US" sz="1200" b="0" dirty="0">
                          <a:solidFill>
                            <a:schemeClr val="tx1"/>
                          </a:solidFill>
                          <a:effectLst/>
                          <a:latin typeface="Calibri" panose="020F0502020204030204" pitchFamily="34" charset="0"/>
                        </a:rPr>
                        <a:t> </a:t>
                      </a:r>
                      <a:r>
                        <a:rPr lang="en-US" sz="1200" b="0" dirty="0" err="1" smtClean="0">
                          <a:solidFill>
                            <a:schemeClr val="tx1"/>
                          </a:solidFill>
                          <a:effectLst/>
                          <a:latin typeface="Calibri" panose="020F0502020204030204" pitchFamily="34" charset="0"/>
                        </a:rPr>
                        <a:t>aer</a:t>
                      </a:r>
                      <a:r>
                        <a:rPr lang="ro-RO" sz="1200" b="0" dirty="0" smtClean="0">
                          <a:solidFill>
                            <a:schemeClr val="tx1"/>
                          </a:solidFill>
                          <a:effectLst/>
                          <a:latin typeface="Calibri" panose="020F0502020204030204" pitchFamily="34" charset="0"/>
                        </a:rPr>
                        <a:t>: Presiune</a:t>
                      </a:r>
                      <a:r>
                        <a:rPr lang="ro-RO" sz="1200" b="0" dirty="0">
                          <a:solidFill>
                            <a:schemeClr val="tx1"/>
                          </a:solidFill>
                          <a:effectLst/>
                          <a:latin typeface="Calibri" panose="020F0502020204030204" pitchFamily="34" charset="0"/>
                        </a:rPr>
                        <a:t>,  temperatură,  oxigen,  CO  și  conținutul  de  vapori  de  apă  din gazele de ardere pentru procesele de ardere - </a:t>
                      </a:r>
                      <a:r>
                        <a:rPr lang="ro-RO" sz="1200" b="0" u="sng" dirty="0">
                          <a:solidFill>
                            <a:schemeClr val="tx1"/>
                          </a:solidFill>
                          <a:effectLst/>
                          <a:latin typeface="Calibri" panose="020F0502020204030204" pitchFamily="34" charset="0"/>
                        </a:rPr>
                        <a:t>Continuă</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pPr>
                        <a:lnSpc>
                          <a:spcPct val="107000"/>
                        </a:lnSpc>
                        <a:spcAft>
                          <a:spcPts val="800"/>
                        </a:spcAft>
                      </a:pPr>
                      <a:r>
                        <a:rPr lang="en-US" sz="1200" dirty="0" smtClean="0">
                          <a:effectLst/>
                          <a:latin typeface="Calibri" panose="020F0502020204030204" pitchFamily="34" charset="0"/>
                        </a:rPr>
                        <a:t>I</a:t>
                      </a:r>
                      <a:r>
                        <a:rPr lang="ro-RO" sz="1200" dirty="0" smtClean="0">
                          <a:effectLst/>
                          <a:latin typeface="Calibri" panose="020F0502020204030204" pitchFamily="34" charset="0"/>
                        </a:rPr>
                        <a:t>n </a:t>
                      </a:r>
                      <a:r>
                        <a:rPr lang="ro-RO" sz="1200" dirty="0">
                          <a:effectLst/>
                          <a:latin typeface="Calibri" panose="020F0502020204030204" pitchFamily="34" charset="0"/>
                        </a:rPr>
                        <a:t>proces exista sisteme de </a:t>
                      </a:r>
                      <a:r>
                        <a:rPr lang="ro-RO" sz="1200" dirty="0" smtClean="0">
                          <a:effectLst/>
                          <a:latin typeface="Calibri" panose="020F0502020204030204" pitchFamily="34" charset="0"/>
                        </a:rPr>
                        <a:t>monitorizare </a:t>
                      </a:r>
                      <a:r>
                        <a:rPr lang="ro-RO" sz="1200" dirty="0">
                          <a:effectLst/>
                          <a:latin typeface="Calibri" panose="020F0502020204030204" pitchFamily="34" charset="0"/>
                        </a:rPr>
                        <a:t>a  presiunii,  temperaturii, continutului de oxigen,  CO  și  a conținutul  de  vapori  de  apă  din gazele de ardere din procesele de ardere.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r>
                        <a:rPr lang="en-US" sz="1200" dirty="0" smtClean="0">
                          <a:effectLst/>
                          <a:latin typeface="Calibri" panose="020F0502020204030204" pitchFamily="34" charset="0"/>
                        </a:rPr>
                        <a:t>I</a:t>
                      </a:r>
                      <a:r>
                        <a:rPr lang="ro-RO" sz="1200" dirty="0" smtClean="0">
                          <a:effectLst/>
                          <a:latin typeface="Calibri" panose="020F0502020204030204" pitchFamily="34" charset="0"/>
                        </a:rPr>
                        <a:t>n proces exista sisteme de monitorizare a  presiunii,  temperaturii, continutului de ox</a:t>
                      </a:r>
                      <a:r>
                        <a:rPr lang="en-US" sz="1200" dirty="0" err="1" smtClean="0">
                          <a:effectLst/>
                          <a:latin typeface="Calibri" panose="020F0502020204030204" pitchFamily="34" charset="0"/>
                        </a:rPr>
                        <a:t>i</a:t>
                      </a:r>
                      <a:r>
                        <a:rPr lang="ro-RO" sz="1200" dirty="0" smtClean="0">
                          <a:effectLst/>
                          <a:latin typeface="Calibri" panose="020F0502020204030204" pitchFamily="34" charset="0"/>
                        </a:rPr>
                        <a:t>gen</a:t>
                      </a:r>
                      <a:r>
                        <a:rPr lang="en-US" sz="1200" dirty="0" smtClean="0">
                          <a:effectLst/>
                          <a:latin typeface="Calibri" panose="020F0502020204030204" pitchFamily="34" charset="0"/>
                        </a:rPr>
                        <a:t>.</a:t>
                      </a:r>
                      <a:endParaRPr lang="en-US" sz="1200" dirty="0"/>
                    </a:p>
                  </a:txBody>
                  <a:tcPr marL="59312" marR="59312" marT="0" marB="0"/>
                </a:tc>
                <a:tc>
                  <a:txBody>
                    <a:bodyPr/>
                    <a:lstStyle/>
                    <a:p>
                      <a:r>
                        <a:rPr lang="en-US" sz="1200" dirty="0" smtClean="0"/>
                        <a:t>-</a:t>
                      </a:r>
                      <a:endParaRPr lang="ro-RO" sz="1200" dirty="0"/>
                    </a:p>
                  </a:txBody>
                  <a:tcPr marL="59312" marR="59312" marT="0" marB="0"/>
                </a:tc>
              </a:tr>
              <a:tr h="435102">
                <a:tc>
                  <a:txBody>
                    <a:bodyPr/>
                    <a:lstStyle/>
                    <a:p>
                      <a:pPr>
                        <a:lnSpc>
                          <a:spcPct val="107000"/>
                        </a:lnSpc>
                        <a:spcAft>
                          <a:spcPts val="800"/>
                        </a:spcAft>
                      </a:pPr>
                      <a:r>
                        <a:rPr lang="ro-RO" sz="1200" b="0" u="sng" dirty="0">
                          <a:solidFill>
                            <a:schemeClr val="tx1"/>
                          </a:solidFill>
                          <a:effectLst/>
                          <a:latin typeface="Calibri" panose="020F0502020204030204" pitchFamily="34" charset="0"/>
                        </a:rPr>
                        <a:t>APA</a:t>
                      </a:r>
                      <a:r>
                        <a:rPr lang="ro-RO" sz="1200" b="0" dirty="0">
                          <a:solidFill>
                            <a:schemeClr val="tx1"/>
                          </a:solidFill>
                          <a:effectLst/>
                          <a:latin typeface="Calibri" panose="020F0502020204030204" pitchFamily="34" charset="0"/>
                        </a:rPr>
                        <a:t> Monitorizarea parametrilor-cheie de proces relevanți pentru emisiile în apă: debitul apei, temperatură și pH - </a:t>
                      </a:r>
                      <a:r>
                        <a:rPr lang="ro-RO" sz="1200" b="0" u="sng" dirty="0">
                          <a:solidFill>
                            <a:schemeClr val="tx1"/>
                          </a:solidFill>
                          <a:effectLst/>
                          <a:latin typeface="Calibri" panose="020F0502020204030204" pitchFamily="34" charset="0"/>
                        </a:rPr>
                        <a:t>Continuă</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pPr>
                        <a:lnSpc>
                          <a:spcPct val="107000"/>
                        </a:lnSpc>
                        <a:spcAft>
                          <a:spcPts val="800"/>
                        </a:spcAft>
                      </a:pPr>
                      <a:r>
                        <a:rPr lang="en-US" sz="1200" dirty="0" smtClean="0">
                          <a:effectLst/>
                          <a:latin typeface="Calibri" panose="020F0502020204030204" pitchFamily="34" charset="0"/>
                        </a:rPr>
                        <a:t>S</a:t>
                      </a:r>
                      <a:r>
                        <a:rPr lang="ro-RO" sz="1200" dirty="0" smtClean="0">
                          <a:effectLst/>
                          <a:latin typeface="Calibri" panose="020F0502020204030204" pitchFamily="34" charset="0"/>
                        </a:rPr>
                        <a:t>taţia </a:t>
                      </a:r>
                      <a:r>
                        <a:rPr lang="ro-RO" sz="1200" dirty="0">
                          <a:effectLst/>
                          <a:latin typeface="Calibri" panose="020F0502020204030204" pitchFamily="34" charset="0"/>
                        </a:rPr>
                        <a:t>de epurare este prevăzută cu sistem de monitorizare contină pentru debitul apei, temperatura și pH.</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r>
                        <a:rPr lang="en-US" sz="1200" dirty="0" smtClean="0">
                          <a:effectLst/>
                          <a:latin typeface="Calibri" panose="020F0502020204030204" pitchFamily="34" charset="0"/>
                        </a:rPr>
                        <a:t>Exista</a:t>
                      </a:r>
                      <a:r>
                        <a:rPr lang="ro-RO" sz="1200" dirty="0" smtClean="0">
                          <a:effectLst/>
                          <a:latin typeface="Calibri" panose="020F0502020204030204" pitchFamily="34" charset="0"/>
                        </a:rPr>
                        <a:t> sistem de monitorizare contină pentru debitul apei</a:t>
                      </a:r>
                      <a:r>
                        <a:rPr lang="en-US" sz="1200" dirty="0" smtClean="0">
                          <a:effectLst/>
                          <a:latin typeface="Calibri" panose="020F0502020204030204" pitchFamily="34" charset="0"/>
                        </a:rPr>
                        <a:t> evacuate</a:t>
                      </a:r>
                      <a:endParaRPr lang="en-US" sz="1200" dirty="0"/>
                    </a:p>
                  </a:txBody>
                  <a:tcPr marL="59312" marR="5931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Calibri" panose="020F0502020204030204" pitchFamily="34" charset="0"/>
                        </a:rPr>
                        <a:t>Exista</a:t>
                      </a:r>
                      <a:r>
                        <a:rPr lang="ro-RO" sz="1200" dirty="0" smtClean="0">
                          <a:effectLst/>
                          <a:latin typeface="Calibri" panose="020F0502020204030204" pitchFamily="34" charset="0"/>
                        </a:rPr>
                        <a:t> sistem de monitorizare contină pentru debitul apei</a:t>
                      </a:r>
                      <a:r>
                        <a:rPr lang="en-US" sz="1200" dirty="0" smtClean="0">
                          <a:effectLst/>
                          <a:latin typeface="Calibri" panose="020F0502020204030204" pitchFamily="34" charset="0"/>
                        </a:rPr>
                        <a:t> evacuate</a:t>
                      </a:r>
                      <a:endParaRPr lang="ro-RO" sz="1200" dirty="0"/>
                    </a:p>
                  </a:txBody>
                  <a:tcPr marL="59312" marR="59312" marT="0" marB="0"/>
                </a:tc>
              </a:tr>
              <a:tr h="435102">
                <a:tc>
                  <a:txBody>
                    <a:bodyPr/>
                    <a:lstStyle/>
                    <a:p>
                      <a:pPr>
                        <a:lnSpc>
                          <a:spcPct val="107000"/>
                        </a:lnSpc>
                        <a:spcAft>
                          <a:spcPts val="800"/>
                        </a:spcAft>
                      </a:pPr>
                      <a:r>
                        <a:rPr lang="ro-RO" sz="1200" b="0" u="sng" dirty="0">
                          <a:solidFill>
                            <a:schemeClr val="tx1"/>
                          </a:solidFill>
                          <a:effectLst/>
                          <a:latin typeface="Calibri" panose="020F0502020204030204" pitchFamily="34" charset="0"/>
                        </a:rPr>
                        <a:t>Energie </a:t>
                      </a:r>
                      <a:r>
                        <a:rPr lang="ro-RO" sz="1200" b="0" dirty="0">
                          <a:solidFill>
                            <a:schemeClr val="tx1"/>
                          </a:solidFill>
                          <a:effectLst/>
                          <a:latin typeface="Calibri" panose="020F0502020204030204" pitchFamily="34" charset="0"/>
                        </a:rPr>
                        <a:t>Evaluarea </a:t>
                      </a:r>
                      <a:r>
                        <a:rPr lang="ro-RO" sz="1200" b="0" spc="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consumului </a:t>
                      </a:r>
                      <a:r>
                        <a:rPr lang="ro-RO" sz="1200" b="0" spc="10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total </a:t>
                      </a:r>
                      <a:r>
                        <a:rPr lang="ro-RO" sz="1200" b="0" spc="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de </a:t>
                      </a:r>
                      <a:r>
                        <a:rPr lang="ro-RO" sz="1200" b="0" spc="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energie </a:t>
                      </a:r>
                      <a:r>
                        <a:rPr lang="ro-RO" sz="1200" b="0" spc="10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și </a:t>
                      </a:r>
                      <a:r>
                        <a:rPr lang="ro-RO" sz="1200" b="0" spc="9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a producției</a:t>
                      </a:r>
                      <a:r>
                        <a:rPr lang="ro-RO" sz="1200" b="0" spc="17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totale</a:t>
                      </a:r>
                      <a:r>
                        <a:rPr lang="ro-RO" sz="1200" b="0" spc="16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de</a:t>
                      </a:r>
                      <a:r>
                        <a:rPr lang="ro-RO" sz="1200" b="0" spc="170"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energie</a:t>
                      </a:r>
                      <a:r>
                        <a:rPr lang="ro-RO" sz="1200" b="0" spc="17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a</a:t>
                      </a:r>
                      <a:r>
                        <a:rPr lang="ro-RO" sz="1200" b="0" spc="175" dirty="0">
                          <a:solidFill>
                            <a:schemeClr val="tx1"/>
                          </a:solidFill>
                          <a:effectLst/>
                          <a:latin typeface="Calibri" panose="020F0502020204030204" pitchFamily="34" charset="0"/>
                        </a:rPr>
                        <a:t> </a:t>
                      </a:r>
                      <a:r>
                        <a:rPr lang="ro-RO" sz="1200" b="0" dirty="0">
                          <a:solidFill>
                            <a:schemeClr val="tx1"/>
                          </a:solidFill>
                          <a:effectLst/>
                          <a:latin typeface="Calibri" panose="020F0502020204030204" pitchFamily="34" charset="0"/>
                        </a:rPr>
                        <a:t>fabricii</a:t>
                      </a:r>
                      <a:endParaRPr lang="ro-RO"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pPr>
                        <a:lnSpc>
                          <a:spcPct val="107000"/>
                        </a:lnSpc>
                        <a:spcAft>
                          <a:spcPts val="0"/>
                        </a:spcAft>
                      </a:pPr>
                      <a:r>
                        <a:rPr lang="en-US" sz="1200" dirty="0" smtClean="0">
                          <a:effectLst/>
                          <a:latin typeface="Calibri" panose="020F0502020204030204" pitchFamily="34" charset="0"/>
                        </a:rPr>
                        <a:t>S</a:t>
                      </a:r>
                      <a:r>
                        <a:rPr lang="ro-RO" sz="1200" dirty="0" smtClean="0">
                          <a:effectLst/>
                          <a:latin typeface="Calibri" panose="020F0502020204030204" pitchFamily="34" charset="0"/>
                        </a:rPr>
                        <a:t>e </a:t>
                      </a:r>
                      <a:r>
                        <a:rPr lang="ro-RO" sz="1200" dirty="0">
                          <a:effectLst/>
                          <a:latin typeface="Calibri" panose="020F0502020204030204" pitchFamily="34" charset="0"/>
                        </a:rPr>
                        <a:t>monitorizează consumurile de energie</a:t>
                      </a:r>
                    </a:p>
                    <a:p>
                      <a:pPr>
                        <a:lnSpc>
                          <a:spcPct val="107000"/>
                        </a:lnSpc>
                        <a:spcAft>
                          <a:spcPts val="800"/>
                        </a:spcAft>
                      </a:pPr>
                      <a:r>
                        <a:rPr lang="ro-RO" sz="1200" dirty="0">
                          <a:effectLst/>
                          <a:latin typeface="Calibri" panose="020F0502020204030204" pitchFamily="34" charset="0"/>
                        </a:rPr>
                        <a:t>Operatorul aplică </a:t>
                      </a:r>
                      <a:r>
                        <a:rPr lang="ro-RO" sz="1200" dirty="0" smtClean="0">
                          <a:effectLst/>
                          <a:latin typeface="Calibri" panose="020F0502020204030204" pitchFamily="34" charset="0"/>
                        </a:rPr>
                        <a:t>proce</a:t>
                      </a:r>
                      <a:r>
                        <a:rPr lang="en-US" sz="1200" dirty="0" smtClean="0">
                          <a:effectLst/>
                          <a:latin typeface="Calibri" panose="020F0502020204030204" pitchFamily="34" charset="0"/>
                        </a:rPr>
                        <a:t>d</a:t>
                      </a:r>
                      <a:r>
                        <a:rPr lang="ro-RO" sz="1200" dirty="0" smtClean="0">
                          <a:effectLst/>
                          <a:latin typeface="Calibri" panose="020F0502020204030204" pitchFamily="34" charset="0"/>
                        </a:rPr>
                        <a:t>uri </a:t>
                      </a:r>
                      <a:r>
                        <a:rPr lang="ro-RO" sz="1200" dirty="0">
                          <a:effectLst/>
                          <a:latin typeface="Calibri" panose="020F0502020204030204" pitchFamily="34" charset="0"/>
                        </a:rPr>
                        <a:t>de management a </a:t>
                      </a:r>
                      <a:r>
                        <a:rPr lang="ro-RO" sz="1200" dirty="0" smtClean="0">
                          <a:effectLst/>
                          <a:latin typeface="Calibri" panose="020F0502020204030204" pitchFamily="34" charset="0"/>
                        </a:rPr>
                        <a:t>energiei</a:t>
                      </a:r>
                      <a:r>
                        <a:rPr lang="en-US" sz="1200" dirty="0" smtClean="0">
                          <a:effectLst/>
                          <a:latin typeface="Calibri" panose="020F0502020204030204" pitchFamily="34" charset="0"/>
                        </a:rPr>
                        <a:t>.</a:t>
                      </a: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Este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efectuat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Auditul</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energetic al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operatorului</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460" marR="55460" marT="8945" marB="0"/>
                </a:tc>
                <a:tc>
                  <a:txBody>
                    <a:bodyPr/>
                    <a:lstStyle/>
                    <a:p>
                      <a:pPr>
                        <a:lnSpc>
                          <a:spcPct val="107000"/>
                        </a:lnSpc>
                        <a:spcAft>
                          <a:spcPts val="0"/>
                        </a:spcAft>
                      </a:pPr>
                      <a:r>
                        <a:rPr lang="en-US" sz="1200" dirty="0" smtClean="0">
                          <a:effectLst/>
                          <a:latin typeface="Calibri" panose="020F0502020204030204" pitchFamily="34" charset="0"/>
                        </a:rPr>
                        <a:t>S</a:t>
                      </a:r>
                      <a:r>
                        <a:rPr lang="ro-RO" sz="1200" dirty="0" smtClean="0">
                          <a:effectLst/>
                          <a:latin typeface="Calibri" panose="020F0502020204030204" pitchFamily="34" charset="0"/>
                        </a:rPr>
                        <a:t>e monitorizează consumurile de energie</a:t>
                      </a:r>
                    </a:p>
                    <a:p>
                      <a:pPr>
                        <a:lnSpc>
                          <a:spcPct val="107000"/>
                        </a:lnSpc>
                        <a:spcAft>
                          <a:spcPts val="800"/>
                        </a:spcAft>
                      </a:pPr>
                      <a:r>
                        <a:rPr lang="ro-RO" sz="1200" dirty="0" smtClean="0">
                          <a:effectLst/>
                          <a:latin typeface="Calibri" panose="020F0502020204030204" pitchFamily="34" charset="0"/>
                        </a:rPr>
                        <a:t>Operatorul aplică proce</a:t>
                      </a:r>
                      <a:r>
                        <a:rPr lang="en-US" sz="1200" dirty="0" smtClean="0">
                          <a:effectLst/>
                          <a:latin typeface="Calibri" panose="020F0502020204030204" pitchFamily="34" charset="0"/>
                        </a:rPr>
                        <a:t>d</a:t>
                      </a:r>
                      <a:r>
                        <a:rPr lang="ro-RO" sz="1200" dirty="0" smtClean="0">
                          <a:effectLst/>
                          <a:latin typeface="Calibri" panose="020F0502020204030204" pitchFamily="34" charset="0"/>
                        </a:rPr>
                        <a:t>uri de management a energiei</a:t>
                      </a:r>
                      <a:r>
                        <a:rPr lang="en-US" sz="1200" dirty="0" smtClean="0">
                          <a:effectLst/>
                          <a:latin typeface="Calibri" panose="020F0502020204030204" pitchFamily="34" charset="0"/>
                        </a:rPr>
                        <a:t>.</a:t>
                      </a:r>
                    </a:p>
                    <a:p>
                      <a:pPr>
                        <a:lnSpc>
                          <a:spcPct val="107000"/>
                        </a:lnSpc>
                        <a:spcAft>
                          <a:spcPts val="80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Este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efectuat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Auditul</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energetic al </a:t>
                      </a:r>
                      <a:r>
                        <a:rPr lang="en-US" sz="1200" baseline="0" dirty="0" err="1" smtClean="0">
                          <a:effectLst/>
                          <a:latin typeface="Calibri" panose="020F0502020204030204" pitchFamily="34" charset="0"/>
                          <a:ea typeface="Calibri" panose="020F0502020204030204" pitchFamily="34" charset="0"/>
                          <a:cs typeface="Times New Roman" panose="02020603050405020304" pitchFamily="18" charset="0"/>
                        </a:rPr>
                        <a:t>operatorului</a:t>
                      </a:r>
                      <a:endParaRPr lang="ro-RO"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txBody>
                  <a:tcPr marL="59312" marR="59312" marT="0" marB="0"/>
                </a:tc>
                <a:tc>
                  <a:txBody>
                    <a:bodyPr/>
                    <a:lstStyle/>
                    <a:p>
                      <a:r>
                        <a:rPr lang="en-US" sz="1200" dirty="0" smtClean="0"/>
                        <a:t>-</a:t>
                      </a:r>
                      <a:endParaRPr lang="ro-RO" sz="1200" dirty="0"/>
                    </a:p>
                  </a:txBody>
                  <a:tcPr marL="59312" marR="59312" marT="0" marB="0"/>
                </a:tc>
              </a:tr>
            </a:tbl>
          </a:graphicData>
        </a:graphic>
      </p:graphicFrame>
    </p:spTree>
    <p:extLst>
      <p:ext uri="{BB962C8B-B14F-4D97-AF65-F5344CB8AC3E}">
        <p14:creationId xmlns:p14="http://schemas.microsoft.com/office/powerpoint/2010/main" val="2105754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200150"/>
            <a:ext cx="5715000" cy="1015663"/>
          </a:xfrm>
          <a:prstGeom prst="rect">
            <a:avLst/>
          </a:prstGeom>
          <a:noFill/>
        </p:spPr>
        <p:txBody>
          <a:bodyPr wrap="square" rtlCol="0">
            <a:spAutoFit/>
          </a:bodyPr>
          <a:lstStyle/>
          <a:p>
            <a:pPr algn="ctr"/>
            <a:r>
              <a:rPr lang="en-US" sz="6000" dirty="0" smtClean="0">
                <a:solidFill>
                  <a:schemeClr val="bg1"/>
                </a:solidFill>
                <a:latin typeface="Algerian" panose="04020705040A02060702" pitchFamily="82" charset="0"/>
              </a:rPr>
              <a:t>VA MULTUMIM!</a:t>
            </a:r>
            <a:endParaRPr lang="en-US" sz="60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27084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la-pehart-tec.png"/>
          <p:cNvPicPr>
            <a:picLocks noChangeAspect="1"/>
          </p:cNvPicPr>
          <p:nvPr/>
        </p:nvPicPr>
        <p:blipFill>
          <a:blip r:embed="rId2" cstate="print"/>
          <a:stretch>
            <a:fillRect/>
          </a:stretch>
        </p:blipFill>
        <p:spPr>
          <a:xfrm>
            <a:off x="228600" y="20871"/>
            <a:ext cx="2895600" cy="820791"/>
          </a:xfrm>
          <a:prstGeom prst="rect">
            <a:avLst/>
          </a:prstGeom>
        </p:spPr>
      </p:pic>
      <p:sp>
        <p:nvSpPr>
          <p:cNvPr id="5" name="TextBox 4"/>
          <p:cNvSpPr txBox="1"/>
          <p:nvPr/>
        </p:nvSpPr>
        <p:spPr>
          <a:xfrm>
            <a:off x="304800" y="1047750"/>
            <a:ext cx="8610600" cy="1200329"/>
          </a:xfrm>
          <a:prstGeom prst="rect">
            <a:avLst/>
          </a:prstGeom>
          <a:noFill/>
        </p:spPr>
        <p:txBody>
          <a:bodyPr wrap="square" rtlCol="0">
            <a:spAutoFit/>
          </a:bodyPr>
          <a:lstStyle/>
          <a:p>
            <a:r>
              <a:rPr lang="en-US" i="1" dirty="0" smtClean="0">
                <a:solidFill>
                  <a:srgbClr val="FFFF00"/>
                </a:solidFill>
                <a:latin typeface="Baskerville Old Face" pitchFamily="18" charset="0"/>
              </a:rPr>
              <a:t>SC Pehart Tec SA </a:t>
            </a:r>
            <a:r>
              <a:rPr lang="en-US" dirty="0" smtClean="0">
                <a:solidFill>
                  <a:srgbClr val="FFFF00"/>
                </a:solidFill>
                <a:latin typeface="Baskerville Old Face" pitchFamily="18" charset="0"/>
              </a:rPr>
              <a:t>a </a:t>
            </a:r>
            <a:r>
              <a:rPr lang="en-US" dirty="0" err="1" smtClean="0">
                <a:solidFill>
                  <a:srgbClr val="FFFF00"/>
                </a:solidFill>
                <a:latin typeface="Baskerville Old Face" pitchFamily="18" charset="0"/>
              </a:rPr>
              <a:t>fost</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infiintata</a:t>
            </a:r>
            <a:r>
              <a:rPr lang="en-US" dirty="0" smtClean="0">
                <a:solidFill>
                  <a:srgbClr val="FFFF00"/>
                </a:solidFill>
                <a:latin typeface="Baskerville Old Face" pitchFamily="18" charset="0"/>
              </a:rPr>
              <a:t> in </a:t>
            </a:r>
            <a:r>
              <a:rPr lang="en-US" dirty="0" err="1" smtClean="0">
                <a:solidFill>
                  <a:srgbClr val="FFFF00"/>
                </a:solidFill>
                <a:latin typeface="Baskerville Old Face" pitchFamily="18" charset="0"/>
              </a:rPr>
              <a:t>mai</a:t>
            </a:r>
            <a:r>
              <a:rPr lang="en-US" dirty="0" smtClean="0">
                <a:solidFill>
                  <a:srgbClr val="FFFF00"/>
                </a:solidFill>
                <a:latin typeface="Baskerville Old Face" pitchFamily="18" charset="0"/>
              </a:rPr>
              <a:t> 2005 </a:t>
            </a:r>
            <a:r>
              <a:rPr lang="en-US" dirty="0" err="1" smtClean="0">
                <a:solidFill>
                  <a:srgbClr val="FFFF00"/>
                </a:solidFill>
                <a:latin typeface="Baskerville Old Face" pitchFamily="18" charset="0"/>
              </a:rPr>
              <a:t>prin</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achizitionarea</a:t>
            </a:r>
            <a:r>
              <a:rPr lang="en-US" dirty="0" smtClean="0">
                <a:solidFill>
                  <a:srgbClr val="FFFF00"/>
                </a:solidFill>
                <a:latin typeface="Baskerville Old Face" pitchFamily="18" charset="0"/>
              </a:rPr>
              <a:t> SC </a:t>
            </a:r>
            <a:r>
              <a:rPr lang="en-US" dirty="0" err="1" smtClean="0">
                <a:solidFill>
                  <a:srgbClr val="FFFF00"/>
                </a:solidFill>
                <a:latin typeface="Baskerville Old Face" pitchFamily="18" charset="0"/>
              </a:rPr>
              <a:t>Pehart</a:t>
            </a:r>
            <a:r>
              <a:rPr lang="en-US" dirty="0" smtClean="0">
                <a:solidFill>
                  <a:srgbClr val="FFFF00"/>
                </a:solidFill>
                <a:latin typeface="Baskerville Old Face" pitchFamily="18" charset="0"/>
              </a:rPr>
              <a:t> SA. </a:t>
            </a:r>
          </a:p>
          <a:p>
            <a:r>
              <a:rPr lang="en-US" b="1" dirty="0" smtClean="0">
                <a:solidFill>
                  <a:srgbClr val="FFFF00"/>
                </a:solidFill>
                <a:latin typeface="Baskerville Old Face" pitchFamily="18" charset="0"/>
              </a:rPr>
              <a:t>Produce:</a:t>
            </a:r>
          </a:p>
          <a:p>
            <a:r>
              <a:rPr lang="en-US" dirty="0" smtClean="0">
                <a:solidFill>
                  <a:srgbClr val="FFFF00"/>
                </a:solidFill>
                <a:latin typeface="Baskerville Old Face" pitchFamily="18" charset="0"/>
              </a:rPr>
              <a:t>	- </a:t>
            </a:r>
            <a:r>
              <a:rPr lang="en-US" i="1" dirty="0" err="1" smtClean="0">
                <a:solidFill>
                  <a:srgbClr val="FFFF00"/>
                </a:solidFill>
                <a:latin typeface="Baskerville Old Face" pitchFamily="18" charset="0"/>
              </a:rPr>
              <a:t>hartie</a:t>
            </a:r>
            <a:r>
              <a:rPr lang="en-US" i="1" dirty="0" smtClean="0">
                <a:solidFill>
                  <a:srgbClr val="FFFF00"/>
                </a:solidFill>
                <a:latin typeface="Baskerville Old Face" pitchFamily="18" charset="0"/>
              </a:rPr>
              <a:t> tissue – </a:t>
            </a:r>
            <a:r>
              <a:rPr lang="en-US" i="1" dirty="0" err="1" smtClean="0">
                <a:solidFill>
                  <a:srgbClr val="FFFF00"/>
                </a:solidFill>
                <a:latin typeface="Baskerville Old Face" pitchFamily="18" charset="0"/>
              </a:rPr>
              <a:t>pe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doua</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masini</a:t>
            </a:r>
            <a:r>
              <a:rPr lang="en-US" i="1" dirty="0" smtClean="0">
                <a:solidFill>
                  <a:srgbClr val="FFFF00"/>
                </a:solidFill>
                <a:latin typeface="Baskerville Old Face" pitchFamily="18" charset="0"/>
              </a:rPr>
              <a:t>, cu o capacitate </a:t>
            </a:r>
            <a:r>
              <a:rPr lang="en-US" i="1" dirty="0" err="1" smtClean="0">
                <a:solidFill>
                  <a:srgbClr val="FFFF00"/>
                </a:solidFill>
                <a:latin typeface="Baskerville Old Face" pitchFamily="18" charset="0"/>
              </a:rPr>
              <a:t>totala</a:t>
            </a:r>
            <a:r>
              <a:rPr lang="en-US" i="1" dirty="0" smtClean="0">
                <a:solidFill>
                  <a:srgbClr val="FFFF00"/>
                </a:solidFill>
                <a:latin typeface="Baskerville Old Face" pitchFamily="18" charset="0"/>
              </a:rPr>
              <a:t> de 160 tone/</a:t>
            </a:r>
            <a:r>
              <a:rPr lang="en-US" i="1" dirty="0" err="1" smtClean="0">
                <a:solidFill>
                  <a:srgbClr val="FFFF00"/>
                </a:solidFill>
                <a:latin typeface="Baskerville Old Face" pitchFamily="18" charset="0"/>
              </a:rPr>
              <a:t>zi</a:t>
            </a:r>
            <a:endParaRPr lang="en-US" i="1" dirty="0" smtClean="0">
              <a:solidFill>
                <a:srgbClr val="FFFF00"/>
              </a:solidFill>
              <a:latin typeface="Baskerville Old Face" pitchFamily="18" charset="0"/>
            </a:endParaRPr>
          </a:p>
          <a:p>
            <a:r>
              <a:rPr lang="en-US" i="1" dirty="0" smtClean="0">
                <a:solidFill>
                  <a:srgbClr val="FFFF00"/>
                </a:solidFill>
                <a:latin typeface="Baskerville Old Face" pitchFamily="18" charset="0"/>
              </a:rPr>
              <a:t>	- </a:t>
            </a:r>
            <a:r>
              <a:rPr lang="en-US" i="1" dirty="0" err="1" smtClean="0">
                <a:solidFill>
                  <a:srgbClr val="FFFF00"/>
                </a:solidFill>
                <a:latin typeface="Baskerville Old Face" pitchFamily="18" charset="0"/>
              </a:rPr>
              <a:t>hartie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igienica</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prosoape</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bucatarie</a:t>
            </a:r>
            <a:r>
              <a:rPr lang="en-US" i="1" dirty="0">
                <a:solidFill>
                  <a:srgbClr val="FFFF00"/>
                </a:solidFill>
                <a:latin typeface="Baskerville Old Face" pitchFamily="18" charset="0"/>
              </a:rPr>
              <a:t> </a:t>
            </a:r>
            <a:r>
              <a:rPr lang="en-US" i="1" dirty="0" smtClean="0">
                <a:solidFill>
                  <a:srgbClr val="FFFF00"/>
                </a:solidFill>
                <a:latin typeface="Baskerville Old Face" pitchFamily="18" charset="0"/>
              </a:rPr>
              <a:t>– o </a:t>
            </a:r>
            <a:r>
              <a:rPr lang="en-US" i="1" dirty="0" err="1" smtClean="0">
                <a:solidFill>
                  <a:srgbClr val="FFFF00"/>
                </a:solidFill>
                <a:latin typeface="Baskerville Old Face" pitchFamily="18" charset="0"/>
              </a:rPr>
              <a:t>instalatie</a:t>
            </a:r>
            <a:r>
              <a:rPr lang="en-US" i="1" dirty="0" smtClean="0">
                <a:solidFill>
                  <a:srgbClr val="FFFF00"/>
                </a:solidFill>
                <a:latin typeface="Baskerville Old Face" pitchFamily="18" charset="0"/>
              </a:rPr>
              <a:t> cu o capacitate de 30 tone/</a:t>
            </a:r>
            <a:r>
              <a:rPr lang="en-US" i="1" dirty="0" err="1" smtClean="0">
                <a:solidFill>
                  <a:srgbClr val="FFFF00"/>
                </a:solidFill>
                <a:latin typeface="Baskerville Old Face" pitchFamily="18" charset="0"/>
              </a:rPr>
              <a:t>zi</a:t>
            </a:r>
            <a:endParaRPr lang="en-US" i="1" dirty="0">
              <a:solidFill>
                <a:srgbClr val="FFFF00"/>
              </a:solidFill>
              <a:latin typeface="Baskerville Old Face" pitchFamily="18" charset="0"/>
            </a:endParaRPr>
          </a:p>
        </p:txBody>
      </p:sp>
      <p:pic>
        <p:nvPicPr>
          <p:cNvPr id="6" name="Picture 5" descr="pehart-tec-petresti.jpg"/>
          <p:cNvPicPr>
            <a:picLocks noChangeAspect="1"/>
          </p:cNvPicPr>
          <p:nvPr/>
        </p:nvPicPr>
        <p:blipFill>
          <a:blip r:embed="rId3"/>
          <a:stretch>
            <a:fillRect/>
          </a:stretch>
        </p:blipFill>
        <p:spPr>
          <a:xfrm>
            <a:off x="533400" y="2724149"/>
            <a:ext cx="3240433" cy="23590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4" descr="Primii pasi in relatia cu BERD"/>
          <p:cNvPicPr>
            <a:picLocks noChangeAspect="1" noChangeArrowheads="1"/>
          </p:cNvPicPr>
          <p:nvPr/>
        </p:nvPicPr>
        <p:blipFill>
          <a:blip r:embed="rId4"/>
          <a:srcRect/>
          <a:stretch>
            <a:fillRect/>
          </a:stretch>
        </p:blipFill>
        <p:spPr bwMode="auto">
          <a:xfrm>
            <a:off x="5334000" y="2604057"/>
            <a:ext cx="2946396" cy="2209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20988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Metalicplas har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9550"/>
            <a:ext cx="300630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971550"/>
            <a:ext cx="8305800" cy="1754326"/>
          </a:xfrm>
          <a:prstGeom prst="rect">
            <a:avLst/>
          </a:prstGeom>
        </p:spPr>
        <p:txBody>
          <a:bodyPr wrap="square">
            <a:spAutoFit/>
          </a:bodyPr>
          <a:lstStyle/>
          <a:p>
            <a:r>
              <a:rPr lang="en-US" dirty="0">
                <a:solidFill>
                  <a:srgbClr val="FFFF00"/>
                </a:solidFill>
                <a:latin typeface="Baskerville Old Face" pitchFamily="18" charset="0"/>
              </a:rPr>
              <a:t>SC </a:t>
            </a:r>
            <a:r>
              <a:rPr lang="en-US" dirty="0" err="1" smtClean="0">
                <a:solidFill>
                  <a:srgbClr val="FFFF00"/>
                </a:solidFill>
                <a:latin typeface="Baskerville Old Face" pitchFamily="18" charset="0"/>
              </a:rPr>
              <a:t>Metalicplas</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Impex</a:t>
            </a:r>
            <a:r>
              <a:rPr lang="en-US" dirty="0" smtClean="0">
                <a:solidFill>
                  <a:srgbClr val="FFFF00"/>
                </a:solidFill>
                <a:latin typeface="Baskerville Old Face" pitchFamily="18" charset="0"/>
              </a:rPr>
              <a:t> SA </a:t>
            </a:r>
            <a:r>
              <a:rPr lang="en-US" dirty="0">
                <a:solidFill>
                  <a:srgbClr val="FFFF00"/>
                </a:solidFill>
                <a:latin typeface="Baskerville Old Face" pitchFamily="18" charset="0"/>
              </a:rPr>
              <a:t>a </a:t>
            </a:r>
            <a:r>
              <a:rPr lang="en-US" dirty="0" smtClean="0">
                <a:solidFill>
                  <a:srgbClr val="FFFF00"/>
                </a:solidFill>
                <a:latin typeface="Baskerville Old Face" pitchFamily="18" charset="0"/>
              </a:rPr>
              <a:t>pus in </a:t>
            </a:r>
            <a:r>
              <a:rPr lang="en-US" dirty="0" err="1" smtClean="0">
                <a:solidFill>
                  <a:srgbClr val="FFFF00"/>
                </a:solidFill>
                <a:latin typeface="Baskerville Old Face" pitchFamily="18" charset="0"/>
              </a:rPr>
              <a:t>functiune</a:t>
            </a:r>
            <a:r>
              <a:rPr lang="en-US" dirty="0" smtClean="0">
                <a:solidFill>
                  <a:srgbClr val="FFFF00"/>
                </a:solidFill>
                <a:latin typeface="Baskerville Old Face" pitchFamily="18" charset="0"/>
              </a:rPr>
              <a:t>, in </a:t>
            </a:r>
            <a:r>
              <a:rPr lang="en-US" dirty="0" err="1" smtClean="0">
                <a:solidFill>
                  <a:srgbClr val="FFFF00"/>
                </a:solidFill>
                <a:latin typeface="Baskerville Old Face" pitchFamily="18" charset="0"/>
              </a:rPr>
              <a:t>anul</a:t>
            </a:r>
            <a:r>
              <a:rPr lang="en-US" dirty="0" smtClean="0">
                <a:solidFill>
                  <a:srgbClr val="FFFF00"/>
                </a:solidFill>
                <a:latin typeface="Baskerville Old Face" pitchFamily="18" charset="0"/>
              </a:rPr>
              <a:t> 2013, o </a:t>
            </a:r>
            <a:r>
              <a:rPr lang="en-US" dirty="0" err="1" smtClean="0">
                <a:solidFill>
                  <a:srgbClr val="FFFF00"/>
                </a:solidFill>
                <a:latin typeface="Baskerville Old Face" pitchFamily="18" charset="0"/>
              </a:rPr>
              <a:t>linie</a:t>
            </a:r>
            <a:r>
              <a:rPr lang="en-US" dirty="0" smtClean="0">
                <a:solidFill>
                  <a:srgbClr val="FFFF00"/>
                </a:solidFill>
                <a:latin typeface="Baskerville Old Face" pitchFamily="18" charset="0"/>
              </a:rPr>
              <a:t> de </a:t>
            </a:r>
            <a:r>
              <a:rPr lang="en-US" dirty="0" err="1" smtClean="0">
                <a:solidFill>
                  <a:srgbClr val="FFFF00"/>
                </a:solidFill>
                <a:latin typeface="Baskerville Old Face" pitchFamily="18" charset="0"/>
              </a:rPr>
              <a:t>fabricare</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hartie</a:t>
            </a:r>
            <a:r>
              <a:rPr lang="en-US" dirty="0" smtClean="0">
                <a:solidFill>
                  <a:srgbClr val="FFFF00"/>
                </a:solidFill>
                <a:latin typeface="Baskerville Old Face" pitchFamily="18" charset="0"/>
              </a:rPr>
              <a:t> tissue, in </a:t>
            </a:r>
            <a:r>
              <a:rPr lang="en-US" dirty="0" err="1" smtClean="0">
                <a:solidFill>
                  <a:srgbClr val="FFFF00"/>
                </a:solidFill>
                <a:latin typeface="Baskerville Old Face" pitchFamily="18" charset="0"/>
              </a:rPr>
              <a:t>cadrul</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unui</a:t>
            </a:r>
            <a:r>
              <a:rPr lang="en-US" dirty="0" smtClean="0">
                <a:solidFill>
                  <a:srgbClr val="FFFF00"/>
                </a:solidFill>
                <a:latin typeface="Baskerville Old Face" pitchFamily="18" charset="0"/>
              </a:rPr>
              <a:t> program </a:t>
            </a:r>
            <a:r>
              <a:rPr lang="en-US" dirty="0" err="1" smtClean="0">
                <a:solidFill>
                  <a:srgbClr val="FFFF00"/>
                </a:solidFill>
                <a:latin typeface="Baskerville Old Face" pitchFamily="18" charset="0"/>
              </a:rPr>
              <a:t>finantat</a:t>
            </a:r>
            <a:r>
              <a:rPr lang="en-US" dirty="0" smtClean="0">
                <a:solidFill>
                  <a:srgbClr val="FFFF00"/>
                </a:solidFill>
                <a:latin typeface="Baskerville Old Face" pitchFamily="18" charset="0"/>
              </a:rPr>
              <a:t> din </a:t>
            </a:r>
            <a:r>
              <a:rPr lang="en-US" dirty="0" err="1" smtClean="0">
                <a:solidFill>
                  <a:srgbClr val="FFFF00"/>
                </a:solidFill>
                <a:latin typeface="Baskerville Old Face" pitchFamily="18" charset="0"/>
              </a:rPr>
              <a:t>fonduri</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europene</a:t>
            </a:r>
            <a:r>
              <a:rPr lang="en-US" dirty="0" smtClean="0">
                <a:solidFill>
                  <a:srgbClr val="FFFF00"/>
                </a:solidFill>
                <a:latin typeface="Baskerville Old Face" pitchFamily="18" charset="0"/>
              </a:rPr>
              <a:t>.</a:t>
            </a:r>
            <a:endParaRPr lang="en-US" dirty="0">
              <a:solidFill>
                <a:srgbClr val="FFFF00"/>
              </a:solidFill>
              <a:latin typeface="Baskerville Old Face" pitchFamily="18" charset="0"/>
            </a:endParaRPr>
          </a:p>
          <a:p>
            <a:r>
              <a:rPr lang="en-US" b="1" dirty="0" smtClean="0">
                <a:solidFill>
                  <a:srgbClr val="FFFF00"/>
                </a:solidFill>
                <a:latin typeface="Baskerville Old Face" pitchFamily="18" charset="0"/>
              </a:rPr>
              <a:t>Produce</a:t>
            </a:r>
            <a:r>
              <a:rPr lang="en-US" b="1" dirty="0">
                <a:solidFill>
                  <a:srgbClr val="FFFF00"/>
                </a:solidFill>
                <a:latin typeface="Baskerville Old Face" pitchFamily="18" charset="0"/>
              </a:rPr>
              <a:t>:</a:t>
            </a:r>
          </a:p>
          <a:p>
            <a:r>
              <a:rPr lang="en-US" dirty="0">
                <a:solidFill>
                  <a:srgbClr val="FFFF00"/>
                </a:solidFill>
                <a:latin typeface="Baskerville Old Face" pitchFamily="18" charset="0"/>
              </a:rPr>
              <a:t>	- </a:t>
            </a:r>
            <a:r>
              <a:rPr lang="en-US" i="1" dirty="0" err="1" smtClean="0">
                <a:solidFill>
                  <a:srgbClr val="FFFF00"/>
                </a:solidFill>
                <a:latin typeface="Baskerville Old Face" pitchFamily="18" charset="0"/>
              </a:rPr>
              <a:t>hartie</a:t>
            </a:r>
            <a:r>
              <a:rPr lang="en-US" i="1" dirty="0" smtClean="0">
                <a:solidFill>
                  <a:srgbClr val="FFFF00"/>
                </a:solidFill>
                <a:latin typeface="Baskerville Old Face" pitchFamily="18" charset="0"/>
              </a:rPr>
              <a:t> tissue – la </a:t>
            </a:r>
            <a:r>
              <a:rPr lang="en-US" i="1" dirty="0">
                <a:solidFill>
                  <a:srgbClr val="FFFF00"/>
                </a:solidFill>
                <a:latin typeface="Baskerville Old Face" pitchFamily="18" charset="0"/>
              </a:rPr>
              <a:t>o capacitate </a:t>
            </a:r>
            <a:r>
              <a:rPr lang="en-US" i="1" dirty="0" smtClean="0">
                <a:solidFill>
                  <a:srgbClr val="FFFF00"/>
                </a:solidFill>
                <a:latin typeface="Baskerville Old Face" pitchFamily="18" charset="0"/>
              </a:rPr>
              <a:t>de 100 tone/</a:t>
            </a:r>
            <a:r>
              <a:rPr lang="en-US" i="1" dirty="0" err="1" smtClean="0">
                <a:solidFill>
                  <a:srgbClr val="FFFF00"/>
                </a:solidFill>
                <a:latin typeface="Baskerville Old Face" pitchFamily="18" charset="0"/>
              </a:rPr>
              <a:t>zi</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destinata</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fabricarii</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hartiei</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igienice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prosoapelor</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bucatarie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servetelelor</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batistutelor</a:t>
            </a:r>
            <a:r>
              <a:rPr lang="en-US" i="1" dirty="0" smtClean="0">
                <a:solidFill>
                  <a:srgbClr val="FFFF00"/>
                </a:solidFill>
                <a:latin typeface="Baskerville Old Face" pitchFamily="18" charset="0"/>
              </a:rPr>
              <a:t>.</a:t>
            </a:r>
            <a:endParaRPr lang="en-US" i="1" dirty="0">
              <a:solidFill>
                <a:srgbClr val="FFFF00"/>
              </a:solidFill>
              <a:latin typeface="Baskerville Old Face" pitchFamily="18" charset="0"/>
            </a:endParaRPr>
          </a:p>
          <a:p>
            <a:r>
              <a:rPr lang="en-US" i="1" dirty="0">
                <a:solidFill>
                  <a:srgbClr val="FFFF00"/>
                </a:solidFill>
                <a:latin typeface="Baskerville Old Face" pitchFamily="18"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495550"/>
            <a:ext cx="7924800" cy="2647950"/>
          </a:xfrm>
          <a:prstGeom prst="rect">
            <a:avLst/>
          </a:prstGeom>
        </p:spPr>
      </p:pic>
    </p:spTree>
    <p:extLst>
      <p:ext uri="{BB962C8B-B14F-4D97-AF65-F5344CB8AC3E}">
        <p14:creationId xmlns:p14="http://schemas.microsoft.com/office/powerpoint/2010/main" val="305505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590550"/>
            <a:ext cx="8001000" cy="2308324"/>
          </a:xfrm>
          <a:prstGeom prst="rect">
            <a:avLst/>
          </a:prstGeom>
        </p:spPr>
        <p:txBody>
          <a:bodyPr wrap="square">
            <a:spAutoFit/>
          </a:bodyPr>
          <a:lstStyle/>
          <a:p>
            <a:endParaRPr lang="en-US" dirty="0" smtClean="0">
              <a:solidFill>
                <a:srgbClr val="FFFF00"/>
              </a:solidFill>
              <a:latin typeface="Baskerville Old Face" pitchFamily="18" charset="0"/>
            </a:endParaRPr>
          </a:p>
          <a:p>
            <a:r>
              <a:rPr lang="en-US" dirty="0" smtClean="0">
                <a:solidFill>
                  <a:srgbClr val="FFFF00"/>
                </a:solidFill>
                <a:latin typeface="Baskerville Old Face" pitchFamily="18" charset="0"/>
              </a:rPr>
              <a:t>SC </a:t>
            </a:r>
            <a:r>
              <a:rPr lang="en-US" dirty="0" err="1">
                <a:solidFill>
                  <a:srgbClr val="FFFF00"/>
                </a:solidFill>
                <a:latin typeface="Baskerville Old Face" pitchFamily="18" charset="0"/>
              </a:rPr>
              <a:t>Metalicplas</a:t>
            </a:r>
            <a:r>
              <a:rPr lang="en-US" dirty="0">
                <a:solidFill>
                  <a:srgbClr val="FFFF00"/>
                </a:solidFill>
                <a:latin typeface="Baskerville Old Face" pitchFamily="18" charset="0"/>
              </a:rPr>
              <a:t> </a:t>
            </a:r>
            <a:r>
              <a:rPr lang="en-US" dirty="0" smtClean="0">
                <a:solidFill>
                  <a:srgbClr val="FFFF00"/>
                </a:solidFill>
                <a:latin typeface="Baskerville Old Face" pitchFamily="18" charset="0"/>
              </a:rPr>
              <a:t>Distribution </a:t>
            </a:r>
            <a:r>
              <a:rPr lang="en-US" dirty="0">
                <a:solidFill>
                  <a:srgbClr val="FFFF00"/>
                </a:solidFill>
                <a:latin typeface="Baskerville Old Face" pitchFamily="18" charset="0"/>
              </a:rPr>
              <a:t>SA </a:t>
            </a:r>
            <a:r>
              <a:rPr lang="en-US" dirty="0" err="1" smtClean="0">
                <a:solidFill>
                  <a:srgbClr val="FFFF00"/>
                </a:solidFill>
                <a:latin typeface="Baskerville Old Face" pitchFamily="18" charset="0"/>
              </a:rPr>
              <a:t>va</a:t>
            </a:r>
            <a:r>
              <a:rPr lang="en-US" dirty="0" smtClean="0">
                <a:solidFill>
                  <a:srgbClr val="FFFF00"/>
                </a:solidFill>
                <a:latin typeface="Baskerville Old Face" pitchFamily="18" charset="0"/>
              </a:rPr>
              <a:t> intra </a:t>
            </a:r>
            <a:r>
              <a:rPr lang="en-US" dirty="0">
                <a:solidFill>
                  <a:srgbClr val="FFFF00"/>
                </a:solidFill>
                <a:latin typeface="Baskerville Old Face" pitchFamily="18" charset="0"/>
              </a:rPr>
              <a:t>in </a:t>
            </a:r>
            <a:r>
              <a:rPr lang="en-US" dirty="0" err="1">
                <a:solidFill>
                  <a:srgbClr val="FFFF00"/>
                </a:solidFill>
                <a:latin typeface="Baskerville Old Face" pitchFamily="18" charset="0"/>
              </a:rPr>
              <a:t>functiune</a:t>
            </a:r>
            <a:r>
              <a:rPr lang="en-US" dirty="0">
                <a:solidFill>
                  <a:srgbClr val="FFFF00"/>
                </a:solidFill>
                <a:latin typeface="Baskerville Old Face" pitchFamily="18" charset="0"/>
              </a:rPr>
              <a:t>, </a:t>
            </a:r>
            <a:r>
              <a:rPr lang="en-US" dirty="0" smtClean="0">
                <a:solidFill>
                  <a:srgbClr val="FFFF00"/>
                </a:solidFill>
                <a:latin typeface="Baskerville Old Face" pitchFamily="18" charset="0"/>
              </a:rPr>
              <a:t>in </a:t>
            </a:r>
            <a:r>
              <a:rPr lang="en-US" dirty="0" err="1" smtClean="0">
                <a:solidFill>
                  <a:srgbClr val="FFFF00"/>
                </a:solidFill>
                <a:latin typeface="Baskerville Old Face" pitchFamily="18" charset="0"/>
              </a:rPr>
              <a:t>perioada</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ianuarie</a:t>
            </a:r>
            <a:r>
              <a:rPr lang="en-US" dirty="0" smtClean="0">
                <a:solidFill>
                  <a:srgbClr val="FFFF00"/>
                </a:solidFill>
                <a:latin typeface="Baskerville Old Face" pitchFamily="18" charset="0"/>
              </a:rPr>
              <a:t> – </a:t>
            </a:r>
            <a:r>
              <a:rPr lang="en-US" dirty="0" err="1" smtClean="0">
                <a:solidFill>
                  <a:srgbClr val="FFFF00"/>
                </a:solidFill>
                <a:latin typeface="Baskerville Old Face" pitchFamily="18" charset="0"/>
              </a:rPr>
              <a:t>martie</a:t>
            </a:r>
            <a:r>
              <a:rPr lang="en-US" dirty="0" smtClean="0">
                <a:solidFill>
                  <a:srgbClr val="FFFF00"/>
                </a:solidFill>
                <a:latin typeface="Baskerville Old Face" pitchFamily="18" charset="0"/>
              </a:rPr>
              <a:t> 2016, cu </a:t>
            </a:r>
            <a:r>
              <a:rPr lang="en-US" dirty="0" err="1" smtClean="0">
                <a:solidFill>
                  <a:srgbClr val="FFFF00"/>
                </a:solidFill>
                <a:latin typeface="Baskerville Old Face" pitchFamily="18" charset="0"/>
              </a:rPr>
              <a:t>urmatoarele</a:t>
            </a:r>
            <a:r>
              <a:rPr lang="en-US" dirty="0" smtClean="0">
                <a:solidFill>
                  <a:srgbClr val="FFFF00"/>
                </a:solidFill>
                <a:latin typeface="Baskerville Old Face" pitchFamily="18" charset="0"/>
              </a:rPr>
              <a:t> </a:t>
            </a:r>
            <a:r>
              <a:rPr lang="en-US" dirty="0" err="1" smtClean="0">
                <a:solidFill>
                  <a:srgbClr val="FFFF00"/>
                </a:solidFill>
                <a:latin typeface="Baskerville Old Face" pitchFamily="18" charset="0"/>
              </a:rPr>
              <a:t>instalatii</a:t>
            </a:r>
            <a:r>
              <a:rPr lang="en-US" dirty="0" smtClean="0">
                <a:solidFill>
                  <a:srgbClr val="FFFF00"/>
                </a:solidFill>
                <a:latin typeface="Baskerville Old Face" pitchFamily="18" charset="0"/>
              </a:rPr>
              <a:t>:</a:t>
            </a:r>
          </a:p>
          <a:p>
            <a:pPr marL="285750" indent="-285750">
              <a:buFontTx/>
              <a:buChar char="-"/>
            </a:pPr>
            <a:r>
              <a:rPr lang="en-US" i="1" dirty="0" err="1" smtClean="0">
                <a:solidFill>
                  <a:srgbClr val="FFFF00"/>
                </a:solidFill>
                <a:latin typeface="Baskerville Old Face" pitchFamily="18" charset="0"/>
              </a:rPr>
              <a:t>Linie</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fabricare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hartie</a:t>
            </a:r>
            <a:r>
              <a:rPr lang="en-US" i="1" dirty="0" smtClean="0">
                <a:solidFill>
                  <a:srgbClr val="FFFF00"/>
                </a:solidFill>
                <a:latin typeface="Baskerville Old Face" pitchFamily="18" charset="0"/>
              </a:rPr>
              <a:t> tissue – cu </a:t>
            </a:r>
            <a:r>
              <a:rPr lang="en-US" i="1" dirty="0">
                <a:solidFill>
                  <a:srgbClr val="FFFF00"/>
                </a:solidFill>
                <a:latin typeface="Baskerville Old Face" pitchFamily="18" charset="0"/>
              </a:rPr>
              <a:t>o capacitate de </a:t>
            </a:r>
            <a:r>
              <a:rPr lang="en-US" i="1" dirty="0" smtClean="0">
                <a:solidFill>
                  <a:srgbClr val="FFFF00"/>
                </a:solidFill>
                <a:latin typeface="Baskerville Old Face" pitchFamily="18" charset="0"/>
              </a:rPr>
              <a:t>82  tone/</a:t>
            </a:r>
            <a:r>
              <a:rPr lang="en-US" i="1" dirty="0" err="1" smtClean="0">
                <a:solidFill>
                  <a:srgbClr val="FFFF00"/>
                </a:solidFill>
                <a:latin typeface="Baskerville Old Face" pitchFamily="18" charset="0"/>
              </a:rPr>
              <a:t>zi</a:t>
            </a:r>
            <a:r>
              <a:rPr lang="en-US" i="1" dirty="0" smtClean="0">
                <a:solidFill>
                  <a:srgbClr val="FFFF00"/>
                </a:solidFill>
                <a:latin typeface="Baskerville Old Face" pitchFamily="18" charset="0"/>
              </a:rPr>
              <a:t>, </a:t>
            </a:r>
          </a:p>
          <a:p>
            <a:pPr marL="285750" indent="-285750">
              <a:buFontTx/>
              <a:buChar char="-"/>
            </a:pPr>
            <a:r>
              <a:rPr lang="en-US" i="1" dirty="0" err="1" smtClean="0">
                <a:solidFill>
                  <a:srgbClr val="FFFF00"/>
                </a:solidFill>
                <a:latin typeface="Baskerville Old Face" pitchFamily="18" charset="0"/>
              </a:rPr>
              <a:t>Linie</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fabricare</a:t>
            </a:r>
            <a:r>
              <a:rPr lang="en-US" i="1" dirty="0" smtClean="0">
                <a:solidFill>
                  <a:srgbClr val="FFFF00"/>
                </a:solidFill>
                <a:latin typeface="Baskerville Old Face" pitchFamily="18" charset="0"/>
              </a:rPr>
              <a:t> a </a:t>
            </a:r>
            <a:r>
              <a:rPr lang="en-US" i="1" dirty="0" err="1" smtClean="0">
                <a:solidFill>
                  <a:srgbClr val="FFFF00"/>
                </a:solidFill>
                <a:latin typeface="Baskerville Old Face" pitchFamily="18" charset="0"/>
              </a:rPr>
              <a:t>hartiei</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igienice</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si</a:t>
            </a:r>
            <a:r>
              <a:rPr lang="en-US" i="1" dirty="0" smtClean="0">
                <a:solidFill>
                  <a:srgbClr val="FFFF00"/>
                </a:solidFill>
                <a:latin typeface="Baskerville Old Face" pitchFamily="18" charset="0"/>
              </a:rPr>
              <a:t> </a:t>
            </a:r>
            <a:r>
              <a:rPr lang="en-US" i="1" dirty="0" err="1" smtClean="0">
                <a:solidFill>
                  <a:srgbClr val="FFFF00"/>
                </a:solidFill>
                <a:latin typeface="Baskerville Old Face" pitchFamily="18" charset="0"/>
              </a:rPr>
              <a:t>prosoapelor</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bucatarie</a:t>
            </a:r>
            <a:r>
              <a:rPr lang="en-US" i="1" dirty="0" smtClean="0">
                <a:solidFill>
                  <a:srgbClr val="FFFF00"/>
                </a:solidFill>
                <a:latin typeface="Baskerville Old Face" pitchFamily="18" charset="0"/>
              </a:rPr>
              <a:t> – cu o capacitate de </a:t>
            </a:r>
            <a:r>
              <a:rPr lang="en-US" i="1" dirty="0" smtClean="0">
                <a:solidFill>
                  <a:srgbClr val="FFFF00"/>
                </a:solidFill>
                <a:latin typeface="Baskerville Old Face" panose="02020602080505020303" pitchFamily="18" charset="0"/>
                <a:cs typeface="Arial" pitchFamily="34" charset="0"/>
              </a:rPr>
              <a:t>40 </a:t>
            </a:r>
            <a:r>
              <a:rPr lang="en-US" i="1" dirty="0">
                <a:solidFill>
                  <a:srgbClr val="FFFF00"/>
                </a:solidFill>
                <a:latin typeface="Baskerville Old Face" panose="02020602080505020303" pitchFamily="18" charset="0"/>
                <a:cs typeface="Arial" pitchFamily="34" charset="0"/>
              </a:rPr>
              <a:t>tone/</a:t>
            </a:r>
            <a:r>
              <a:rPr lang="en-US" i="1" dirty="0" err="1">
                <a:solidFill>
                  <a:srgbClr val="FFFF00"/>
                </a:solidFill>
                <a:latin typeface="Baskerville Old Face" panose="02020602080505020303" pitchFamily="18" charset="0"/>
                <a:cs typeface="Arial" pitchFamily="34" charset="0"/>
              </a:rPr>
              <a:t>zi</a:t>
            </a:r>
            <a:r>
              <a:rPr lang="en-US" i="1" dirty="0">
                <a:solidFill>
                  <a:srgbClr val="FFFF00"/>
                </a:solidFill>
                <a:latin typeface="Baskerville Old Face" panose="02020602080505020303" pitchFamily="18" charset="0"/>
                <a:cs typeface="Arial" pitchFamily="34" charset="0"/>
              </a:rPr>
              <a:t> </a:t>
            </a:r>
            <a:r>
              <a:rPr lang="en-US" i="1" dirty="0" smtClean="0">
                <a:solidFill>
                  <a:srgbClr val="FFFF00"/>
                </a:solidFill>
                <a:latin typeface="Baskerville Old Face" panose="02020602080505020303" pitchFamily="18" charset="0"/>
              </a:rPr>
              <a:t> </a:t>
            </a:r>
          </a:p>
          <a:p>
            <a:pPr marL="285750" indent="-285750">
              <a:buFontTx/>
              <a:buChar char="-"/>
            </a:pPr>
            <a:r>
              <a:rPr lang="en-US" i="1" dirty="0" err="1" smtClean="0">
                <a:solidFill>
                  <a:srgbClr val="FFFF00"/>
                </a:solidFill>
                <a:latin typeface="Baskerville Old Face" pitchFamily="18" charset="0"/>
              </a:rPr>
              <a:t>Linie</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fabricare</a:t>
            </a:r>
            <a:r>
              <a:rPr lang="en-US" i="1" dirty="0" smtClean="0">
                <a:solidFill>
                  <a:srgbClr val="FFFF00"/>
                </a:solidFill>
                <a:latin typeface="Baskerville Old Face" pitchFamily="18" charset="0"/>
              </a:rPr>
              <a:t> a </a:t>
            </a:r>
            <a:r>
              <a:rPr lang="en-US" i="1" dirty="0" err="1" smtClean="0">
                <a:solidFill>
                  <a:srgbClr val="FFFF00"/>
                </a:solidFill>
                <a:latin typeface="Baskerville Old Face" pitchFamily="18" charset="0"/>
              </a:rPr>
              <a:t>batistutelor</a:t>
            </a:r>
            <a:r>
              <a:rPr lang="en-US" i="1" dirty="0" smtClean="0">
                <a:solidFill>
                  <a:srgbClr val="FFFF00"/>
                </a:solidFill>
                <a:latin typeface="Baskerville Old Face" pitchFamily="18" charset="0"/>
              </a:rPr>
              <a:t>, cu o capacitate de 600 tone/an</a:t>
            </a:r>
          </a:p>
          <a:p>
            <a:pPr marL="285750" indent="-285750">
              <a:buFontTx/>
              <a:buChar char="-"/>
            </a:pPr>
            <a:r>
              <a:rPr lang="en-US" i="1" dirty="0" err="1" smtClean="0">
                <a:solidFill>
                  <a:srgbClr val="FFFF00"/>
                </a:solidFill>
                <a:latin typeface="Baskerville Old Face" pitchFamily="18" charset="0"/>
              </a:rPr>
              <a:t>Linie</a:t>
            </a:r>
            <a:r>
              <a:rPr lang="en-US" i="1" dirty="0" smtClean="0">
                <a:solidFill>
                  <a:srgbClr val="FFFF00"/>
                </a:solidFill>
                <a:latin typeface="Baskerville Old Face" pitchFamily="18" charset="0"/>
              </a:rPr>
              <a:t> de </a:t>
            </a:r>
            <a:r>
              <a:rPr lang="en-US" i="1" dirty="0" err="1" smtClean="0">
                <a:solidFill>
                  <a:srgbClr val="FFFF00"/>
                </a:solidFill>
                <a:latin typeface="Baskerville Old Face" pitchFamily="18" charset="0"/>
              </a:rPr>
              <a:t>fabricare</a:t>
            </a:r>
            <a:r>
              <a:rPr lang="en-US" i="1" dirty="0" smtClean="0">
                <a:solidFill>
                  <a:srgbClr val="FFFF00"/>
                </a:solidFill>
                <a:latin typeface="Baskerville Old Face" pitchFamily="18" charset="0"/>
              </a:rPr>
              <a:t> a </a:t>
            </a:r>
            <a:r>
              <a:rPr lang="en-US" i="1" dirty="0" err="1" smtClean="0">
                <a:solidFill>
                  <a:srgbClr val="FFFF00"/>
                </a:solidFill>
                <a:latin typeface="Baskerville Old Face" pitchFamily="18" charset="0"/>
              </a:rPr>
              <a:t>serveteleor</a:t>
            </a:r>
            <a:r>
              <a:rPr lang="en-US" i="1" dirty="0" smtClean="0">
                <a:solidFill>
                  <a:srgbClr val="FFFF00"/>
                </a:solidFill>
                <a:latin typeface="Baskerville Old Face" pitchFamily="18" charset="0"/>
              </a:rPr>
              <a:t>, cu o capacitate de 800 tone/an</a:t>
            </a:r>
            <a:endParaRPr lang="en-US" i="1" dirty="0">
              <a:solidFill>
                <a:srgbClr val="FFFF00"/>
              </a:solidFill>
              <a:latin typeface="Baskerville Old Face" pitchFamily="18" charset="0"/>
            </a:endParaRPr>
          </a:p>
        </p:txBody>
      </p:sp>
      <p:pic>
        <p:nvPicPr>
          <p:cNvPr id="1026" name="Picture 2" descr="h md har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3350"/>
            <a:ext cx="33762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28" y="2977069"/>
            <a:ext cx="7434072" cy="2166431"/>
          </a:xfrm>
          <a:prstGeom prst="rect">
            <a:avLst/>
          </a:prstGeom>
        </p:spPr>
      </p:pic>
    </p:spTree>
    <p:extLst>
      <p:ext uri="{BB962C8B-B14F-4D97-AF65-F5344CB8AC3E}">
        <p14:creationId xmlns:p14="http://schemas.microsoft.com/office/powerpoint/2010/main" val="844452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1950"/>
            <a:ext cx="8077200" cy="4610493"/>
          </a:xfrm>
          <a:prstGeom prst="rect">
            <a:avLst/>
          </a:prstGeom>
        </p:spPr>
        <p:txBody>
          <a:bodyPr wrap="square">
            <a:spAutoFit/>
          </a:bodyPr>
          <a:lstStyle/>
          <a:p>
            <a:pPr algn="ctr"/>
            <a:r>
              <a:rPr lang="ro-RO"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Fazele procesului tehnologic </a:t>
            </a:r>
          </a:p>
          <a:p>
            <a:pPr algn="ctr"/>
            <a:r>
              <a:rPr lang="ro-RO"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 producerea </a:t>
            </a:r>
            <a:r>
              <a:rPr lang="ro-RO" sz="2800" b="1" i="1" dirty="0">
                <a:solidFill>
                  <a:schemeClr val="bg1"/>
                </a:solidFill>
                <a:effectLst>
                  <a:outerShdw blurRad="38100" dist="38100" dir="2700000" algn="tl">
                    <a:srgbClr val="000000">
                      <a:alpha val="43137"/>
                    </a:srgbClr>
                  </a:outerShdw>
                </a:effectLst>
                <a:latin typeface="Calibri" panose="020F0502020204030204" pitchFamily="34" charset="0"/>
              </a:rPr>
              <a:t>hȃrtiei </a:t>
            </a:r>
            <a:r>
              <a:rPr lang="ro-RO"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rPr>
              <a:t> tissue </a:t>
            </a:r>
            <a:r>
              <a:rPr lang="ro-RO" sz="2800" b="1" i="1" dirty="0" smtClean="0">
                <a:solidFill>
                  <a:schemeClr val="bg1"/>
                </a:solidFill>
                <a:effectLst>
                  <a:outerShdw blurRad="38100" dist="38100" dir="2700000" algn="tl">
                    <a:srgbClr val="000000">
                      <a:alpha val="43137"/>
                    </a:srgbClr>
                  </a:outerShdw>
                </a:effectLst>
                <a:latin typeface="Calibri" panose="020F0502020204030204" pitchFamily="34" charset="0"/>
              </a:rPr>
              <a:t>-</a:t>
            </a:r>
            <a:endParaRPr lang="en-US" sz="2800" b="1" i="1" dirty="0">
              <a:solidFill>
                <a:schemeClr val="bg1"/>
              </a:solidFill>
              <a:effectLst>
                <a:outerShdw blurRad="38100" dist="38100" dir="2700000" algn="tl">
                  <a:srgbClr val="000000">
                    <a:alpha val="43137"/>
                  </a:srgbClr>
                </a:outerShdw>
              </a:effectLst>
              <a:latin typeface="Calibri" panose="020F0502020204030204" pitchFamily="34" charset="0"/>
              <a:cs typeface="Arial" pitchFamily="34" charset="0"/>
            </a:endParaRPr>
          </a:p>
          <a:p>
            <a:pPr marL="285750" indent="-285750" algn="just">
              <a:lnSpc>
                <a:spcPct val="120000"/>
              </a:lnSpc>
              <a:spcBef>
                <a:spcPts val="0"/>
              </a:spcBef>
              <a:spcAft>
                <a:spcPts val="0"/>
              </a:spcAft>
              <a:buFont typeface="Wingdings" panose="05000000000000000000" pitchFamily="2" charset="2"/>
              <a:buChar char="Ø"/>
            </a:pPr>
            <a:r>
              <a:rPr lang="ro-RO" dirty="0">
                <a:solidFill>
                  <a:srgbClr val="FF0000"/>
                </a:solidFill>
                <a:latin typeface="Calibri" panose="020F0502020204030204" pitchFamily="34" charset="0"/>
                <a:cs typeface="Arial" pitchFamily="34" charset="0"/>
              </a:rPr>
              <a:t>recep</a:t>
            </a:r>
            <a:r>
              <a:rPr lang="ro-RO" dirty="0">
                <a:solidFill>
                  <a:srgbClr val="FF0000"/>
                </a:solidFill>
                <a:latin typeface="Calibri" panose="020F0502020204030204" pitchFamily="34" charset="0"/>
              </a:rPr>
              <a:t>ţ</a:t>
            </a:r>
            <a:r>
              <a:rPr lang="ro-RO" dirty="0">
                <a:solidFill>
                  <a:srgbClr val="FF0000"/>
                </a:solidFill>
                <a:latin typeface="Calibri" panose="020F0502020204030204" pitchFamily="34" charset="0"/>
                <a:cs typeface="Arial" pitchFamily="34" charset="0"/>
              </a:rPr>
              <a:t>ie, depozitare materii prime (</a:t>
            </a:r>
            <a:r>
              <a:rPr lang="ro-RO" dirty="0">
                <a:solidFill>
                  <a:srgbClr val="FF0000"/>
                </a:solidFill>
                <a:latin typeface="Calibri" panose="020F0502020204030204" pitchFamily="34" charset="0"/>
              </a:rPr>
              <a:t>celuloză fibră scurtă și fibră lungă</a:t>
            </a:r>
            <a:r>
              <a:rPr lang="ro-RO" dirty="0">
                <a:solidFill>
                  <a:srgbClr val="FF0000"/>
                </a:solidFill>
                <a:latin typeface="Calibri" panose="020F0502020204030204" pitchFamily="34" charset="0"/>
                <a:cs typeface="Arial" pitchFamily="34" charset="0"/>
              </a:rPr>
              <a:t>), materiale auxiliare</a:t>
            </a:r>
          </a:p>
          <a:p>
            <a:pPr marL="285750" indent="-285750" algn="just">
              <a:lnSpc>
                <a:spcPct val="120000"/>
              </a:lnSpc>
              <a:spcBef>
                <a:spcPts val="0"/>
              </a:spcBef>
              <a:spcAft>
                <a:spcPts val="0"/>
              </a:spcAft>
              <a:buFont typeface="Wingdings" panose="05000000000000000000" pitchFamily="2" charset="2"/>
              <a:buChar char="Ø"/>
            </a:pPr>
            <a:r>
              <a:rPr lang="ro-RO" dirty="0">
                <a:solidFill>
                  <a:srgbClr val="FF0000"/>
                </a:solidFill>
                <a:latin typeface="Calibri" panose="020F0502020204030204" pitchFamily="34" charset="0"/>
                <a:cs typeface="Arial" pitchFamily="34" charset="0"/>
              </a:rPr>
              <a:t>destramare </a:t>
            </a:r>
            <a:r>
              <a:rPr lang="ro-RO" dirty="0">
                <a:solidFill>
                  <a:srgbClr val="FF0000"/>
                </a:solidFill>
                <a:latin typeface="Calibri" panose="020F0502020204030204" pitchFamily="34" charset="0"/>
              </a:rPr>
              <a:t>celuloză - în </a:t>
            </a:r>
            <a:r>
              <a:rPr lang="ro-RO" dirty="0">
                <a:solidFill>
                  <a:srgbClr val="FF0000"/>
                </a:solidFill>
                <a:latin typeface="Calibri" panose="020F0502020204030204" pitchFamily="34" charset="0"/>
                <a:cs typeface="Arial" pitchFamily="34" charset="0"/>
              </a:rPr>
              <a:t>rezervorul „hidropulper”, prin agitare </a:t>
            </a:r>
          </a:p>
          <a:p>
            <a:pPr marL="285750" indent="-285750" algn="just">
              <a:lnSpc>
                <a:spcPct val="120000"/>
              </a:lnSpc>
              <a:spcBef>
                <a:spcPts val="0"/>
              </a:spcBef>
              <a:spcAft>
                <a:spcPts val="0"/>
              </a:spcAft>
              <a:buFont typeface="Wingdings" panose="05000000000000000000" pitchFamily="2" charset="2"/>
              <a:buChar char="Ø"/>
            </a:pPr>
            <a:r>
              <a:rPr lang="ro-RO" dirty="0" smtClean="0">
                <a:solidFill>
                  <a:srgbClr val="FF0000"/>
                </a:solidFill>
                <a:latin typeface="Calibri" panose="020F0502020204030204" pitchFamily="34" charset="0"/>
                <a:cs typeface="Arial" pitchFamily="34" charset="0"/>
              </a:rPr>
              <a:t>preparare </a:t>
            </a:r>
            <a:r>
              <a:rPr lang="ro-RO" dirty="0">
                <a:solidFill>
                  <a:srgbClr val="FF0000"/>
                </a:solidFill>
                <a:latin typeface="Calibri" panose="020F0502020204030204" pitchFamily="34" charset="0"/>
                <a:cs typeface="Arial" pitchFamily="34" charset="0"/>
              </a:rPr>
              <a:t>material fibros </a:t>
            </a:r>
            <a:r>
              <a:rPr lang="en-US" dirty="0" smtClean="0">
                <a:solidFill>
                  <a:srgbClr val="FF0000"/>
                </a:solidFill>
                <a:latin typeface="Calibri" panose="020F0502020204030204" pitchFamily="34" charset="0"/>
                <a:cs typeface="Arial" pitchFamily="34" charset="0"/>
              </a:rPr>
              <a:t>(e</a:t>
            </a:r>
            <a:r>
              <a:rPr lang="ro-RO" dirty="0" smtClean="0">
                <a:solidFill>
                  <a:srgbClr val="FF0000"/>
                </a:solidFill>
                <a:latin typeface="Calibri" panose="020F0502020204030204" pitchFamily="34" charset="0"/>
                <a:cs typeface="Arial" pitchFamily="34" charset="0"/>
              </a:rPr>
              <a:t>purare</a:t>
            </a:r>
            <a:r>
              <a:rPr lang="ro-RO" dirty="0">
                <a:solidFill>
                  <a:srgbClr val="FF0000"/>
                </a:solidFill>
                <a:latin typeface="Calibri" panose="020F0502020204030204" pitchFamily="34" charset="0"/>
                <a:cs typeface="Arial" pitchFamily="34" charset="0"/>
              </a:rPr>
              <a:t>, macinare </a:t>
            </a:r>
            <a:r>
              <a:rPr lang="ro-RO" dirty="0">
                <a:solidFill>
                  <a:srgbClr val="FF0000"/>
                </a:solidFill>
                <a:latin typeface="Calibri" panose="020F0502020204030204" pitchFamily="34" charset="0"/>
              </a:rPr>
              <a:t>și</a:t>
            </a:r>
            <a:r>
              <a:rPr lang="ro-RO" dirty="0">
                <a:solidFill>
                  <a:srgbClr val="FF0000"/>
                </a:solidFill>
                <a:latin typeface="Calibri" panose="020F0502020204030204" pitchFamily="34" charset="0"/>
                <a:cs typeface="Arial" pitchFamily="34" charset="0"/>
              </a:rPr>
              <a:t> </a:t>
            </a:r>
            <a:r>
              <a:rPr lang="ro-RO" dirty="0" smtClean="0">
                <a:solidFill>
                  <a:srgbClr val="FF0000"/>
                </a:solidFill>
                <a:latin typeface="Calibri" panose="020F0502020204030204" pitchFamily="34" charset="0"/>
                <a:cs typeface="Arial" pitchFamily="34" charset="0"/>
              </a:rPr>
              <a:t>sortare</a:t>
            </a:r>
            <a:r>
              <a:rPr lang="en-US" dirty="0" smtClean="0">
                <a:solidFill>
                  <a:srgbClr val="FF0000"/>
                </a:solidFill>
                <a:latin typeface="Calibri" panose="020F0502020204030204" pitchFamily="34" charset="0"/>
                <a:cs typeface="Arial" pitchFamily="34" charset="0"/>
              </a:rPr>
              <a:t>) </a:t>
            </a:r>
            <a:r>
              <a:rPr lang="ro-RO" dirty="0" smtClean="0">
                <a:solidFill>
                  <a:srgbClr val="FF0000"/>
                </a:solidFill>
                <a:latin typeface="Calibri" panose="020F0502020204030204" pitchFamily="34" charset="0"/>
              </a:rPr>
              <a:t>– </a:t>
            </a:r>
            <a:r>
              <a:rPr lang="ro-RO" dirty="0">
                <a:solidFill>
                  <a:srgbClr val="FF0000"/>
                </a:solidFill>
                <a:latin typeface="Calibri" panose="020F0502020204030204" pitchFamily="34" charset="0"/>
              </a:rPr>
              <a:t>pe echipamentele care deservesc circuitul pentru celuloza de rășinoase, circuitul pentru celuloza de foioase</a:t>
            </a:r>
            <a:r>
              <a:rPr lang="en-US" dirty="0">
                <a:solidFill>
                  <a:srgbClr val="FF0000"/>
                </a:solidFill>
                <a:latin typeface="Calibri" panose="020F0502020204030204" pitchFamily="34" charset="0"/>
              </a:rPr>
              <a:t> </a:t>
            </a:r>
            <a:r>
              <a:rPr lang="en-US" dirty="0" err="1">
                <a:solidFill>
                  <a:srgbClr val="FF0000"/>
                </a:solidFill>
                <a:latin typeface="Calibri" panose="020F0502020204030204" pitchFamily="34" charset="0"/>
              </a:rPr>
              <a:t>și</a:t>
            </a:r>
            <a:r>
              <a:rPr lang="en-US" dirty="0">
                <a:solidFill>
                  <a:srgbClr val="FF0000"/>
                </a:solidFill>
                <a:latin typeface="Calibri" panose="020F0502020204030204" pitchFamily="34" charset="0"/>
              </a:rPr>
              <a:t> </a:t>
            </a:r>
            <a:r>
              <a:rPr lang="ro-RO" dirty="0">
                <a:solidFill>
                  <a:srgbClr val="FF0000"/>
                </a:solidFill>
                <a:latin typeface="Calibri" panose="020F0502020204030204" pitchFamily="34" charset="0"/>
              </a:rPr>
              <a:t>circuitul brac </a:t>
            </a:r>
          </a:p>
          <a:p>
            <a:pPr marL="285750" indent="-285750" algn="just">
              <a:lnSpc>
                <a:spcPct val="120000"/>
              </a:lnSpc>
              <a:spcBef>
                <a:spcPts val="0"/>
              </a:spcBef>
              <a:spcAft>
                <a:spcPts val="0"/>
              </a:spcAft>
              <a:buFont typeface="Wingdings" panose="05000000000000000000" pitchFamily="2" charset="2"/>
              <a:buChar char="Ø"/>
            </a:pPr>
            <a:r>
              <a:rPr lang="ro-RO" dirty="0">
                <a:solidFill>
                  <a:srgbClr val="FF0000"/>
                </a:solidFill>
                <a:latin typeface="Calibri" panose="020F0502020204030204" pitchFamily="34" charset="0"/>
                <a:cs typeface="Arial" pitchFamily="34" charset="0"/>
              </a:rPr>
              <a:t>lansare past</a:t>
            </a:r>
            <a:r>
              <a:rPr lang="ro-RO" dirty="0">
                <a:solidFill>
                  <a:srgbClr val="FF0000"/>
                </a:solidFill>
                <a:latin typeface="Calibri" panose="020F0502020204030204" pitchFamily="34" charset="0"/>
              </a:rPr>
              <a:t>ă</a:t>
            </a:r>
            <a:r>
              <a:rPr lang="ro-RO" dirty="0">
                <a:solidFill>
                  <a:srgbClr val="FF0000"/>
                </a:solidFill>
                <a:latin typeface="Calibri" panose="020F0502020204030204" pitchFamily="34" charset="0"/>
                <a:cs typeface="Arial" pitchFamily="34" charset="0"/>
              </a:rPr>
              <a:t> pe ma</a:t>
            </a:r>
            <a:r>
              <a:rPr lang="ro-RO" dirty="0">
                <a:solidFill>
                  <a:srgbClr val="FF0000"/>
                </a:solidFill>
                <a:latin typeface="Calibri" panose="020F0502020204030204" pitchFamily="34" charset="0"/>
              </a:rPr>
              <a:t>ș</a:t>
            </a:r>
            <a:r>
              <a:rPr lang="ro-RO" dirty="0">
                <a:solidFill>
                  <a:srgbClr val="FF0000"/>
                </a:solidFill>
                <a:latin typeface="Calibri" panose="020F0502020204030204" pitchFamily="34" charset="0"/>
                <a:cs typeface="Arial" pitchFamily="34" charset="0"/>
              </a:rPr>
              <a:t>ina de </a:t>
            </a:r>
            <a:r>
              <a:rPr lang="ro-RO" dirty="0">
                <a:solidFill>
                  <a:srgbClr val="FF0000"/>
                </a:solidFill>
                <a:latin typeface="Calibri" panose="020F0502020204030204" pitchFamily="34" charset="0"/>
              </a:rPr>
              <a:t>hȃrtie, </a:t>
            </a:r>
            <a:r>
              <a:rPr lang="ro-RO" dirty="0">
                <a:solidFill>
                  <a:srgbClr val="FF0000"/>
                </a:solidFill>
                <a:latin typeface="Calibri" panose="020F0502020204030204" pitchFamily="34" charset="0"/>
                <a:cs typeface="Arial" pitchFamily="34" charset="0"/>
              </a:rPr>
              <a:t>deshidratare </a:t>
            </a:r>
            <a:r>
              <a:rPr lang="ro-RO" dirty="0">
                <a:solidFill>
                  <a:srgbClr val="FF0000"/>
                </a:solidFill>
                <a:latin typeface="Calibri" panose="020F0502020204030204" pitchFamily="34" charset="0"/>
              </a:rPr>
              <a:t>și</a:t>
            </a:r>
            <a:r>
              <a:rPr lang="ro-RO" dirty="0">
                <a:solidFill>
                  <a:srgbClr val="FF0000"/>
                </a:solidFill>
                <a:latin typeface="Calibri" panose="020F0502020204030204" pitchFamily="34" charset="0"/>
                <a:cs typeface="Arial" pitchFamily="34" charset="0"/>
              </a:rPr>
              <a:t> uscare band</a:t>
            </a:r>
            <a:r>
              <a:rPr lang="ro-RO" dirty="0">
                <a:solidFill>
                  <a:srgbClr val="FF0000"/>
                </a:solidFill>
                <a:latin typeface="Calibri" panose="020F0502020204030204" pitchFamily="34" charset="0"/>
              </a:rPr>
              <a:t>ă</a:t>
            </a:r>
            <a:r>
              <a:rPr lang="ro-RO" dirty="0">
                <a:solidFill>
                  <a:srgbClr val="FF0000"/>
                </a:solidFill>
                <a:latin typeface="Calibri" panose="020F0502020204030204" pitchFamily="34" charset="0"/>
                <a:cs typeface="Arial" pitchFamily="34" charset="0"/>
              </a:rPr>
              <a:t> de </a:t>
            </a:r>
            <a:r>
              <a:rPr lang="ro-RO" dirty="0">
                <a:solidFill>
                  <a:srgbClr val="FF0000"/>
                </a:solidFill>
                <a:latin typeface="Calibri" panose="020F0502020204030204" pitchFamily="34" charset="0"/>
              </a:rPr>
              <a:t>hȃrtie</a:t>
            </a:r>
            <a:r>
              <a:rPr lang="ro-RO" dirty="0">
                <a:solidFill>
                  <a:srgbClr val="FF0000"/>
                </a:solidFill>
                <a:latin typeface="Calibri" panose="020F0502020204030204" pitchFamily="34" charset="0"/>
                <a:cs typeface="Arial" pitchFamily="34" charset="0"/>
              </a:rPr>
              <a:t> - pe cilindrul Yankee, cu aer cald </a:t>
            </a:r>
            <a:r>
              <a:rPr lang="ro-RO" dirty="0">
                <a:solidFill>
                  <a:srgbClr val="FF0000"/>
                </a:solidFill>
                <a:latin typeface="Calibri" panose="020F0502020204030204" pitchFamily="34" charset="0"/>
              </a:rPr>
              <a:t>și</a:t>
            </a:r>
            <a:r>
              <a:rPr lang="ro-RO" dirty="0">
                <a:solidFill>
                  <a:srgbClr val="FF0000"/>
                </a:solidFill>
                <a:latin typeface="Calibri" panose="020F0502020204030204" pitchFamily="34" charset="0"/>
                <a:cs typeface="Arial" pitchFamily="34" charset="0"/>
              </a:rPr>
              <a:t> abur insuflat </a:t>
            </a:r>
            <a:r>
              <a:rPr lang="ro-RO" dirty="0">
                <a:solidFill>
                  <a:srgbClr val="FF0000"/>
                </a:solidFill>
                <a:latin typeface="Calibri" panose="020F0502020204030204" pitchFamily="34" charset="0"/>
              </a:rPr>
              <a:t>în</a:t>
            </a:r>
            <a:r>
              <a:rPr lang="ro-RO" dirty="0">
                <a:solidFill>
                  <a:srgbClr val="FF0000"/>
                </a:solidFill>
                <a:latin typeface="Calibri" panose="020F0502020204030204" pitchFamily="34" charset="0"/>
                <a:cs typeface="Arial" pitchFamily="34" charset="0"/>
              </a:rPr>
              <a:t> hote</a:t>
            </a:r>
          </a:p>
          <a:p>
            <a:pPr marL="285750" indent="-285750" algn="just">
              <a:lnSpc>
                <a:spcPct val="120000"/>
              </a:lnSpc>
              <a:spcBef>
                <a:spcPts val="0"/>
              </a:spcBef>
              <a:spcAft>
                <a:spcPts val="0"/>
              </a:spcAft>
              <a:buFont typeface="Wingdings" panose="05000000000000000000" pitchFamily="2" charset="2"/>
              <a:buChar char="Ø"/>
            </a:pPr>
            <a:r>
              <a:rPr lang="ro-RO" dirty="0">
                <a:solidFill>
                  <a:srgbClr val="FF0000"/>
                </a:solidFill>
                <a:latin typeface="Calibri" panose="020F0502020204030204" pitchFamily="34" charset="0"/>
              </a:rPr>
              <a:t>în</a:t>
            </a:r>
            <a:r>
              <a:rPr lang="ro-RO" dirty="0">
                <a:solidFill>
                  <a:srgbClr val="FF0000"/>
                </a:solidFill>
                <a:latin typeface="Calibri" panose="020F0502020204030204" pitchFamily="34" charset="0"/>
                <a:cs typeface="Arial" pitchFamily="34" charset="0"/>
              </a:rPr>
              <a:t>f</a:t>
            </a:r>
            <a:r>
              <a:rPr lang="ro-RO" dirty="0">
                <a:solidFill>
                  <a:srgbClr val="FF0000"/>
                </a:solidFill>
                <a:latin typeface="Calibri" panose="020F0502020204030204" pitchFamily="34" charset="0"/>
              </a:rPr>
              <a:t>ăș</a:t>
            </a:r>
            <a:r>
              <a:rPr lang="ro-RO" dirty="0">
                <a:solidFill>
                  <a:srgbClr val="FF0000"/>
                </a:solidFill>
                <a:latin typeface="Calibri" panose="020F0502020204030204" pitchFamily="34" charset="0"/>
                <a:cs typeface="Arial" pitchFamily="34" charset="0"/>
              </a:rPr>
              <a:t>urare </a:t>
            </a:r>
            <a:r>
              <a:rPr lang="ro-RO" dirty="0">
                <a:solidFill>
                  <a:srgbClr val="FF0000"/>
                </a:solidFill>
                <a:latin typeface="Calibri" panose="020F0502020204030204" pitchFamily="34" charset="0"/>
              </a:rPr>
              <a:t>hȃrtie pe tamburi, b</a:t>
            </a:r>
            <a:r>
              <a:rPr lang="ro-RO" dirty="0">
                <a:solidFill>
                  <a:srgbClr val="FF0000"/>
                </a:solidFill>
                <a:latin typeface="Calibri" panose="020F0502020204030204" pitchFamily="34" charset="0"/>
                <a:cs typeface="Arial" pitchFamily="34" charset="0"/>
              </a:rPr>
              <a:t>obinare la formatele dorite</a:t>
            </a:r>
          </a:p>
          <a:p>
            <a:pPr marL="285750" indent="-285750" algn="just">
              <a:lnSpc>
                <a:spcPct val="120000"/>
              </a:lnSpc>
              <a:spcBef>
                <a:spcPts val="0"/>
              </a:spcBef>
              <a:spcAft>
                <a:spcPts val="0"/>
              </a:spcAft>
              <a:buFont typeface="Wingdings" panose="05000000000000000000" pitchFamily="2" charset="2"/>
              <a:buChar char="Ø"/>
            </a:pPr>
            <a:r>
              <a:rPr lang="ro-RO" dirty="0">
                <a:solidFill>
                  <a:srgbClr val="FF0000"/>
                </a:solidFill>
                <a:latin typeface="Calibri" panose="020F0502020204030204" pitchFamily="34" charset="0"/>
                <a:cs typeface="Arial" pitchFamily="34" charset="0"/>
              </a:rPr>
              <a:t>ambalare </a:t>
            </a:r>
            <a:r>
              <a:rPr lang="ro-RO" dirty="0">
                <a:solidFill>
                  <a:srgbClr val="FF0000"/>
                </a:solidFill>
                <a:latin typeface="Calibri" panose="020F0502020204030204" pitchFamily="34" charset="0"/>
              </a:rPr>
              <a:t>și</a:t>
            </a:r>
            <a:r>
              <a:rPr lang="ro-RO" dirty="0">
                <a:solidFill>
                  <a:srgbClr val="FF0000"/>
                </a:solidFill>
                <a:latin typeface="Calibri" panose="020F0502020204030204" pitchFamily="34" charset="0"/>
                <a:cs typeface="Arial" pitchFamily="34" charset="0"/>
              </a:rPr>
              <a:t> </a:t>
            </a:r>
            <a:r>
              <a:rPr lang="en-US" dirty="0" err="1" smtClean="0">
                <a:solidFill>
                  <a:srgbClr val="FF0000"/>
                </a:solidFill>
                <a:latin typeface="Calibri" panose="020F0502020204030204" pitchFamily="34" charset="0"/>
                <a:cs typeface="Arial" pitchFamily="34" charset="0"/>
              </a:rPr>
              <a:t>depozitare</a:t>
            </a:r>
            <a:endParaRPr lang="en-US" dirty="0" smtClean="0">
              <a:solidFill>
                <a:srgbClr val="FF0000"/>
              </a:solidFill>
              <a:latin typeface="Calibri" panose="020F0502020204030204" pitchFamily="34" charset="0"/>
              <a:cs typeface="Arial" pitchFamily="34" charset="0"/>
            </a:endParaRPr>
          </a:p>
          <a:p>
            <a:pPr marL="285750" indent="-285750" algn="just">
              <a:lnSpc>
                <a:spcPct val="120000"/>
              </a:lnSpc>
              <a:spcBef>
                <a:spcPts val="0"/>
              </a:spcBef>
              <a:spcAft>
                <a:spcPts val="0"/>
              </a:spcAft>
              <a:buFont typeface="Wingdings" panose="05000000000000000000" pitchFamily="2" charset="2"/>
              <a:buChar char="Ø"/>
            </a:pPr>
            <a:r>
              <a:rPr lang="ro-RO" dirty="0" smtClean="0">
                <a:solidFill>
                  <a:srgbClr val="FF0000"/>
                </a:solidFill>
                <a:latin typeface="Calibri" panose="020F0502020204030204" pitchFamily="34" charset="0"/>
                <a:cs typeface="Arial" pitchFamily="34" charset="0"/>
              </a:rPr>
              <a:t>livrare </a:t>
            </a:r>
            <a:r>
              <a:rPr lang="ro-RO" dirty="0">
                <a:solidFill>
                  <a:srgbClr val="FF0000"/>
                </a:solidFill>
                <a:latin typeface="Calibri" panose="020F0502020204030204" pitchFamily="34" charset="0"/>
              </a:rPr>
              <a:t>către beneficiari </a:t>
            </a:r>
          </a:p>
        </p:txBody>
      </p:sp>
    </p:spTree>
    <p:extLst>
      <p:ext uri="{BB962C8B-B14F-4D97-AF65-F5344CB8AC3E}">
        <p14:creationId xmlns:p14="http://schemas.microsoft.com/office/powerpoint/2010/main" val="3445833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70" r="-1770" b="13888"/>
          <a:stretch/>
        </p:blipFill>
        <p:spPr>
          <a:xfrm>
            <a:off x="76200" y="57151"/>
            <a:ext cx="9144000" cy="5086350"/>
          </a:xfrm>
        </p:spPr>
      </p:pic>
      <p:sp>
        <p:nvSpPr>
          <p:cNvPr id="5" name="Rectangle 4"/>
          <p:cNvSpPr/>
          <p:nvPr/>
        </p:nvSpPr>
        <p:spPr>
          <a:xfrm>
            <a:off x="5486400" y="4476750"/>
            <a:ext cx="1066800"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542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514350"/>
            <a:ext cx="7315200" cy="4191000"/>
          </a:xfrm>
        </p:spPr>
        <p:txBody>
          <a:bodyPr>
            <a:normAutofit/>
          </a:bodyPr>
          <a:lstStyle/>
          <a:p>
            <a:pPr lvl="0" algn="l"/>
            <a:r>
              <a:rPr lang="ro-RO" sz="2000" b="1" dirty="0">
                <a:solidFill>
                  <a:schemeClr val="accent6">
                    <a:lumMod val="50000"/>
                  </a:schemeClr>
                </a:solidFill>
                <a:latin typeface="Calibri" panose="020F0502020204030204" pitchFamily="34" charset="0"/>
              </a:rPr>
              <a:t>Activitatea de fabricare a hȃrtiei tissue </a:t>
            </a:r>
            <a:r>
              <a:rPr lang="ro-RO" sz="2000" dirty="0">
                <a:latin typeface="Calibri" panose="020F0502020204030204" pitchFamily="34" charset="0"/>
              </a:rPr>
              <a:t>se regăsește în Anexa I din </a:t>
            </a:r>
            <a:r>
              <a:rPr lang="it-IT" sz="2000" dirty="0">
                <a:latin typeface="Calibri" panose="020F0502020204030204" pitchFamily="34" charset="0"/>
              </a:rPr>
              <a:t> </a:t>
            </a:r>
            <a:r>
              <a:rPr lang="it-IT" sz="2000" i="1" dirty="0">
                <a:latin typeface="Calibri" panose="020F0502020204030204" pitchFamily="34" charset="0"/>
              </a:rPr>
              <a:t>Legea 287/2013</a:t>
            </a:r>
            <a:r>
              <a:rPr lang="ro-RO" sz="2000" i="1" dirty="0">
                <a:latin typeface="Calibri" panose="020F0502020204030204" pitchFamily="34" charset="0"/>
              </a:rPr>
              <a:t> privind emisiile industriale </a:t>
            </a:r>
            <a:r>
              <a:rPr lang="it-IT" sz="2000" dirty="0">
                <a:latin typeface="Calibri" panose="020F0502020204030204" pitchFamily="34" charset="0"/>
              </a:rPr>
              <a:t>– </a:t>
            </a:r>
            <a:r>
              <a:rPr lang="ro-RO" sz="2000" dirty="0">
                <a:latin typeface="Calibri" panose="020F0502020204030204" pitchFamily="34" charset="0"/>
              </a:rPr>
              <a:t>pct. 6.1.b: </a:t>
            </a:r>
            <a:endParaRPr lang="en-US" sz="2000" dirty="0">
              <a:latin typeface="Calibri" panose="020F0502020204030204" pitchFamily="34" charset="0"/>
            </a:endParaRPr>
          </a:p>
          <a:p>
            <a:pPr lvl="0" algn="l"/>
            <a:r>
              <a:rPr lang="ro-RO" sz="2000" dirty="0">
                <a:latin typeface="Calibri" panose="020F0502020204030204" pitchFamily="34" charset="0"/>
              </a:rPr>
              <a:t>”</a:t>
            </a:r>
            <a:r>
              <a:rPr lang="ro-RO" sz="2000" b="1" i="1" dirty="0">
                <a:effectLst>
                  <a:outerShdw blurRad="38100" dist="38100" dir="2700000" algn="tl">
                    <a:srgbClr val="000000">
                      <a:alpha val="43137"/>
                    </a:srgbClr>
                  </a:outerShdw>
                </a:effectLst>
                <a:latin typeface="Calibri" panose="020F0502020204030204" pitchFamily="34" charset="0"/>
              </a:rPr>
              <a:t>Instalaţii industriale pentru producerea de hârtie şi carton, având o capacitate de producţie  mai mare de 20 t/zi</a:t>
            </a:r>
            <a:r>
              <a:rPr lang="ro-RO" sz="2000" dirty="0">
                <a:effectLst>
                  <a:outerShdw blurRad="38100" dist="38100" dir="2700000" algn="tl">
                    <a:srgbClr val="000000">
                      <a:alpha val="43137"/>
                    </a:srgbClr>
                  </a:outerShdw>
                </a:effectLst>
                <a:latin typeface="Calibri" panose="020F0502020204030204" pitchFamily="34" charset="0"/>
              </a:rPr>
              <a:t>”</a:t>
            </a:r>
          </a:p>
          <a:p>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126945783"/>
              </p:ext>
            </p:extLst>
          </p:nvPr>
        </p:nvGraphicFramePr>
        <p:xfrm>
          <a:off x="685800" y="2266950"/>
          <a:ext cx="8077200" cy="1874520"/>
        </p:xfrm>
        <a:graphic>
          <a:graphicData uri="http://schemas.openxmlformats.org/drawingml/2006/table">
            <a:tbl>
              <a:tblPr firstRow="1" bandRow="1">
                <a:tableStyleId>{5C22544A-7EE6-4342-B048-85BDC9FD1C3A}</a:tableStyleId>
              </a:tblPr>
              <a:tblGrid>
                <a:gridCol w="2743200"/>
                <a:gridCol w="2514600"/>
                <a:gridCol w="2819400"/>
              </a:tblGrid>
              <a:tr h="533400">
                <a:tc>
                  <a:txBody>
                    <a:bodyPr/>
                    <a:lstStyle/>
                    <a:p>
                      <a:pPr algn="ctr"/>
                      <a:r>
                        <a:rPr lang="en-US" dirty="0" err="1" smtClean="0"/>
                        <a:t>PehartTec</a:t>
                      </a:r>
                      <a:r>
                        <a:rPr lang="en-US" dirty="0" smtClean="0"/>
                        <a:t> SA</a:t>
                      </a:r>
                      <a:endParaRPr lang="en-US" dirty="0"/>
                    </a:p>
                  </a:txBody>
                  <a:tcPr/>
                </a:tc>
                <a:tc>
                  <a:txBody>
                    <a:bodyPr/>
                    <a:lstStyle/>
                    <a:p>
                      <a:pPr algn="ctr"/>
                      <a:r>
                        <a:rPr lang="en-US" dirty="0" err="1" smtClean="0"/>
                        <a:t>Metalicplas</a:t>
                      </a:r>
                      <a:r>
                        <a:rPr lang="en-US" dirty="0" smtClean="0"/>
                        <a:t> </a:t>
                      </a:r>
                      <a:r>
                        <a:rPr lang="en-US" dirty="0" err="1" smtClean="0"/>
                        <a:t>Impex</a:t>
                      </a:r>
                      <a:r>
                        <a:rPr lang="en-US" dirty="0" smtClean="0"/>
                        <a:t> SA</a:t>
                      </a:r>
                      <a:endParaRPr lang="en-US" dirty="0"/>
                    </a:p>
                  </a:txBody>
                  <a:tcPr/>
                </a:tc>
                <a:tc>
                  <a:txBody>
                    <a:bodyPr/>
                    <a:lstStyle/>
                    <a:p>
                      <a:pPr algn="ctr"/>
                      <a:r>
                        <a:rPr lang="en-US" dirty="0" err="1" smtClean="0"/>
                        <a:t>Metalicplas</a:t>
                      </a:r>
                      <a:r>
                        <a:rPr lang="en-US" dirty="0" smtClean="0"/>
                        <a:t> Distribution SA</a:t>
                      </a:r>
                      <a:endParaRPr lang="en-US" dirty="0"/>
                    </a:p>
                  </a:txBody>
                  <a:tcPr/>
                </a:tc>
              </a:tr>
              <a:tr h="1240110">
                <a:tc>
                  <a:txBody>
                    <a:bodyPr/>
                    <a:lstStyle/>
                    <a:p>
                      <a:pPr algn="ctr"/>
                      <a:r>
                        <a:rPr lang="en-US" dirty="0" smtClean="0"/>
                        <a:t>AIM </a:t>
                      </a:r>
                      <a:r>
                        <a:rPr lang="en-US" dirty="0" err="1" smtClean="0"/>
                        <a:t>nr</a:t>
                      </a:r>
                      <a:r>
                        <a:rPr lang="en-US" dirty="0" smtClean="0"/>
                        <a:t>. </a:t>
                      </a:r>
                      <a:r>
                        <a:rPr lang="ro-RO" dirty="0" smtClean="0"/>
                        <a:t>AB 2/03.04.2013 </a:t>
                      </a:r>
                      <a:endParaRPr lang="en-US" dirty="0" smtClean="0"/>
                    </a:p>
                    <a:p>
                      <a:pPr algn="ctr"/>
                      <a:r>
                        <a:rPr lang="ro-RO" dirty="0" smtClean="0"/>
                        <a:t>rev 19.02.201</a:t>
                      </a:r>
                      <a:r>
                        <a:rPr lang="en-US" dirty="0" smtClean="0"/>
                        <a:t>4</a:t>
                      </a:r>
                    </a:p>
                    <a:p>
                      <a:pPr algn="l"/>
                      <a:r>
                        <a:rPr lang="en-US" sz="1400" dirty="0" smtClean="0"/>
                        <a:t>Este in </a:t>
                      </a:r>
                      <a:r>
                        <a:rPr lang="en-US" sz="1400" dirty="0" err="1" smtClean="0"/>
                        <a:t>revizie</a:t>
                      </a:r>
                      <a:r>
                        <a:rPr lang="en-US" sz="1400" dirty="0" smtClean="0"/>
                        <a:t> </a:t>
                      </a:r>
                      <a:r>
                        <a:rPr lang="en-US" sz="1400" dirty="0" err="1" smtClean="0"/>
                        <a:t>pentru</a:t>
                      </a:r>
                      <a:r>
                        <a:rPr lang="en-US" sz="1400" dirty="0" smtClean="0"/>
                        <a:t> </a:t>
                      </a:r>
                      <a:r>
                        <a:rPr lang="en-US" sz="1400" dirty="0" err="1" smtClean="0"/>
                        <a:t>conformare</a:t>
                      </a:r>
                      <a:r>
                        <a:rPr lang="en-US" sz="1400" dirty="0" smtClean="0"/>
                        <a:t> cu </a:t>
                      </a:r>
                      <a:r>
                        <a:rPr lang="en-US" sz="1400" dirty="0" err="1" smtClean="0"/>
                        <a:t>prevederile</a:t>
                      </a:r>
                      <a:r>
                        <a:rPr lang="en-US" sz="1400" dirty="0" smtClean="0"/>
                        <a:t> BAT/BREF</a:t>
                      </a:r>
                    </a:p>
                    <a:p>
                      <a:pPr algn="ctr"/>
                      <a:endParaRPr lang="en-US" dirty="0"/>
                    </a:p>
                  </a:txBody>
                  <a:tcPr/>
                </a:tc>
                <a:tc>
                  <a:txBody>
                    <a:bodyPr/>
                    <a:lstStyle/>
                    <a:p>
                      <a:r>
                        <a:rPr lang="en-US" sz="1800" dirty="0" smtClean="0">
                          <a:solidFill>
                            <a:schemeClr val="tx1"/>
                          </a:solidFill>
                        </a:rPr>
                        <a:t>AIM </a:t>
                      </a:r>
                      <a:r>
                        <a:rPr lang="en-US" sz="1800" dirty="0" err="1" smtClean="0">
                          <a:solidFill>
                            <a:schemeClr val="tx1"/>
                          </a:solidFill>
                        </a:rPr>
                        <a:t>nr</a:t>
                      </a:r>
                      <a:r>
                        <a:rPr lang="en-US" sz="1800" dirty="0" smtClean="0">
                          <a:solidFill>
                            <a:schemeClr val="tx1"/>
                          </a:solidFill>
                        </a:rPr>
                        <a:t>. </a:t>
                      </a:r>
                      <a:r>
                        <a:rPr lang="ro-RO" sz="1800" dirty="0" smtClean="0">
                          <a:solidFill>
                            <a:schemeClr val="tx1"/>
                          </a:solidFill>
                        </a:rPr>
                        <a:t>2 / 04.</a:t>
                      </a:r>
                      <a:r>
                        <a:rPr lang="en-US" sz="1800" dirty="0" smtClean="0">
                          <a:solidFill>
                            <a:schemeClr val="tx1"/>
                          </a:solidFill>
                        </a:rPr>
                        <a:t>07.</a:t>
                      </a:r>
                      <a:r>
                        <a:rPr lang="ro-RO" sz="1800" dirty="0" smtClean="0">
                          <a:solidFill>
                            <a:schemeClr val="tx1"/>
                          </a:solidFill>
                        </a:rPr>
                        <a:t>201</a:t>
                      </a:r>
                      <a:r>
                        <a:rPr lang="en-US" sz="1800" dirty="0" smtClean="0">
                          <a:solidFill>
                            <a:schemeClr val="tx1"/>
                          </a:solidFill>
                        </a:rPr>
                        <a:t>4</a:t>
                      </a:r>
                      <a:r>
                        <a:rPr lang="ro-RO" sz="1800" dirty="0" smtClean="0">
                          <a:solidFill>
                            <a:schemeClr val="tx1"/>
                          </a:solidFill>
                        </a:rPr>
                        <a:t> </a:t>
                      </a:r>
                      <a:r>
                        <a:rPr lang="en-US" sz="1800" dirty="0" smtClean="0">
                          <a:solidFill>
                            <a:schemeClr val="bg1"/>
                          </a:solidFill>
                        </a:rPr>
                        <a:t/>
                      </a:r>
                      <a:br>
                        <a:rPr lang="en-US" sz="1800" dirty="0" smtClean="0">
                          <a:solidFill>
                            <a:schemeClr val="bg1"/>
                          </a:solidFill>
                        </a:rPr>
                      </a:br>
                      <a:endParaRPr lang="en-US" dirty="0"/>
                    </a:p>
                  </a:txBody>
                  <a:tcPr/>
                </a:tc>
                <a:tc>
                  <a:txBody>
                    <a:bodyPr/>
                    <a:lstStyle/>
                    <a:p>
                      <a:r>
                        <a:rPr lang="en-US" sz="1800" dirty="0" smtClean="0"/>
                        <a:t>Acord de </a:t>
                      </a:r>
                      <a:r>
                        <a:rPr lang="en-US" sz="1800" dirty="0" err="1" smtClean="0"/>
                        <a:t>mediu</a:t>
                      </a:r>
                      <a:r>
                        <a:rPr lang="en-US" sz="1800" dirty="0" smtClean="0"/>
                        <a:t> </a:t>
                      </a:r>
                      <a:r>
                        <a:rPr lang="en-US" sz="1800" dirty="0" err="1" smtClean="0"/>
                        <a:t>nr</a:t>
                      </a:r>
                      <a:r>
                        <a:rPr lang="en-US" sz="1800" dirty="0" smtClean="0"/>
                        <a:t>. 2/02.04.2014</a:t>
                      </a:r>
                      <a:br>
                        <a:rPr lang="en-US" sz="1800" dirty="0" smtClean="0"/>
                      </a:br>
                      <a:endParaRPr lang="en-US" dirty="0"/>
                    </a:p>
                  </a:txBody>
                  <a:tcPr/>
                </a:tc>
              </a:tr>
            </a:tbl>
          </a:graphicData>
        </a:graphic>
      </p:graphicFrame>
    </p:spTree>
    <p:extLst>
      <p:ext uri="{BB962C8B-B14F-4D97-AF65-F5344CB8AC3E}">
        <p14:creationId xmlns:p14="http://schemas.microsoft.com/office/powerpoint/2010/main" val="490427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207</Template>
  <TotalTime>15186</TotalTime>
  <Words>4855</Words>
  <Application>Microsoft Office PowerPoint</Application>
  <PresentationFormat>On-screen Show (16:9)</PresentationFormat>
  <Paragraphs>530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207</vt:lpstr>
      <vt:lpstr>MG TEC GRUP S.A. DEJ</vt:lpstr>
      <vt:lpstr>PowerPoint Presentation</vt:lpstr>
      <vt:lpstr>DIVIZIA DE HARTIE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Costurile conformarii cu prevederile AIM  PEHART TEC SA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Marco Ichim</dc:creator>
  <cp:lastModifiedBy>FSIM1</cp:lastModifiedBy>
  <cp:revision>179</cp:revision>
  <dcterms:created xsi:type="dcterms:W3CDTF">2014-12-08T07:49:15Z</dcterms:created>
  <dcterms:modified xsi:type="dcterms:W3CDTF">2015-12-03T07:29:06Z</dcterms:modified>
</cp:coreProperties>
</file>